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9"/>
  </p:notesMasterIdLst>
  <p:sldIdLst>
    <p:sldId id="256" r:id="rId2"/>
    <p:sldId id="258" r:id="rId3"/>
    <p:sldId id="286" r:id="rId4"/>
    <p:sldId id="259" r:id="rId5"/>
    <p:sldId id="277" r:id="rId6"/>
    <p:sldId id="260" r:id="rId7"/>
    <p:sldId id="276" r:id="rId8"/>
    <p:sldId id="278" r:id="rId9"/>
    <p:sldId id="261" r:id="rId10"/>
    <p:sldId id="279" r:id="rId11"/>
    <p:sldId id="262" r:id="rId12"/>
    <p:sldId id="287" r:id="rId13"/>
    <p:sldId id="288" r:id="rId14"/>
    <p:sldId id="292" r:id="rId15"/>
    <p:sldId id="289" r:id="rId16"/>
    <p:sldId id="291" r:id="rId17"/>
    <p:sldId id="300" r:id="rId18"/>
    <p:sldId id="293" r:id="rId19"/>
    <p:sldId id="297" r:id="rId20"/>
    <p:sldId id="298" r:id="rId21"/>
    <p:sldId id="296" r:id="rId22"/>
    <p:sldId id="294" r:id="rId23"/>
    <p:sldId id="309" r:id="rId24"/>
    <p:sldId id="310" r:id="rId25"/>
    <p:sldId id="264" r:id="rId26"/>
    <p:sldId id="284" r:id="rId27"/>
    <p:sldId id="285" r:id="rId28"/>
    <p:sldId id="265" r:id="rId29"/>
    <p:sldId id="280" r:id="rId30"/>
    <p:sldId id="281" r:id="rId31"/>
    <p:sldId id="299" r:id="rId32"/>
    <p:sldId id="282" r:id="rId33"/>
    <p:sldId id="283" r:id="rId34"/>
    <p:sldId id="266" r:id="rId35"/>
    <p:sldId id="301" r:id="rId36"/>
    <p:sldId id="302" r:id="rId37"/>
    <p:sldId id="303" r:id="rId38"/>
    <p:sldId id="267" r:id="rId39"/>
    <p:sldId id="268" r:id="rId40"/>
    <p:sldId id="269" r:id="rId41"/>
    <p:sldId id="305" r:id="rId42"/>
    <p:sldId id="306" r:id="rId43"/>
    <p:sldId id="307" r:id="rId44"/>
    <p:sldId id="270" r:id="rId45"/>
    <p:sldId id="271" r:id="rId46"/>
    <p:sldId id="272" r:id="rId47"/>
    <p:sldId id="273"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29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904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380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930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446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08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755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19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173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978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201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832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530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188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741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896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4012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214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586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826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551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938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066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474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216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180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536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293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06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701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hyperlink" Target="http://www.haldiram.co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openxmlformats.org/officeDocument/2006/relationships/hyperlink" Target="https://www.haldiram.com/" TargetMode="External"/><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hyperlink" Target="https://www.haldiram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11.wdp"/></Relationships>
</file>

<file path=ppt/slides/_rels/slide21.xml.rels><?xml version="1.0" encoding="UTF-8" standalone="yes"?>
<Relationships xmlns="http://schemas.openxmlformats.org/package/2006/relationships"><Relationship Id="rId3" Type="http://schemas.openxmlformats.org/officeDocument/2006/relationships/hyperlink" Target="https://www.haldirams.com/sweets-73.html"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3.wdp"/><Relationship Id="rId5" Type="http://schemas.openxmlformats.org/officeDocument/2006/relationships/image" Target="../media/image20.png"/><Relationship Id="rId4" Type="http://schemas.microsoft.com/office/2007/relationships/hdphoto" Target="../media/hdphoto12.wdp"/></Relationships>
</file>

<file path=ppt/slides/_rels/slide23.xml.rels><?xml version="1.0" encoding="UTF-8" standalone="yes"?>
<Relationships xmlns="http://schemas.openxmlformats.org/package/2006/relationships"><Relationship Id="rId3" Type="http://schemas.openxmlformats.org/officeDocument/2006/relationships/hyperlink" Target="https://statusbrew.com/insights/social-media-holiday-calendar/"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facebook.com/profile.php?id=61550943804446"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hyperlink" Target="https://haldiramsminutekhana.com/product/palak-paneer-300-gm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hyperlink" Target="https://www.instagram.com/reel/Cw5i2QpvC4Q/?utm_source=ig_web_copy_link&amp;igshid=MzRlODBiNWFlZA==" TargetMode="Externa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s://www.facebook.com/profile.php?id=61550943804446"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hyperlink" Target="https://www.instagram.com/p/CwrwLijvnQd/?img_index=1" TargetMode="External"/><Relationship Id="rId5" Type="http://schemas.openxmlformats.org/officeDocument/2006/relationships/hyperlink" Target="https://www.facebook.com/photo?fbid=122095175552031460&amp;set=pcb.122095175720031460" TargetMode="External"/><Relationship Id="rId4" Type="http://schemas.openxmlformats.org/officeDocument/2006/relationships/hyperlink" Target="https://www.facebook.com/photo?fbid=122095174586031460&amp;set=pcb.122095175720031460"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www.instagram.com/stories/highlights/17999212786912547/"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https://www.instagram.com/stories/highlights/18281042647177824/" TargetMode="External"/><Relationship Id="rId7"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3" Type="http://schemas.openxmlformats.org/officeDocument/2006/relationships/hyperlink" Target="https://www.instagram.com/stories/highlights/18283487620182153/"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hyperlink" Target="https://www.instagram.com/reel/Cw5i2QpvC4Q/?utm_source=ig_web_copy_link&amp;igshid=MzRlODBiNWFlZA==" TargetMode="Externa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hyperlink" Target="https://fb.watch/lV9oyf6GYv/" TargetMode="Externa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hyperlink" Target="https://www.instagram.com/reel/CtyyJprADR6/?utm_source=ig_web_copy_link&amp;igshid=MzRlODBiNWFlZ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pepsico.com/" TargetMode="External"/><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marketscreener.com/quote/stock/DANONE-4634/company/" TargetMode="External"/><Relationship Id="rId5" Type="http://schemas.openxmlformats.org/officeDocument/2006/relationships/hyperlink" Target="https://www.danone.com/" TargetMode="External"/><Relationship Id="rId4" Type="http://schemas.openxmlformats.org/officeDocument/2006/relationships/hyperlink" Target="https://www.marketscreener.com/quote/stock/PEPSICO-INC-39085159/company/"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bikanervala.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1375" y="1918025"/>
            <a:ext cx="7610100" cy="1144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Comprehensive Digital Marketing </a:t>
            </a:r>
            <a:endParaRPr sz="2900" b="1" dirty="0">
              <a:solidFill>
                <a:srgbClr val="434343"/>
              </a:solidFill>
            </a:endParaRPr>
          </a:p>
          <a:p>
            <a:pPr marL="0" lvl="0" indent="0" algn="ctr" rtl="0">
              <a:lnSpc>
                <a:spcPct val="115000"/>
              </a:lnSpc>
              <a:spcBef>
                <a:spcPts val="0"/>
              </a:spcBef>
              <a:spcAft>
                <a:spcPts val="0"/>
              </a:spcAft>
              <a:buNone/>
            </a:pPr>
            <a:r>
              <a:rPr lang="en-GB" sz="2900" b="1" dirty="0">
                <a:solidFill>
                  <a:srgbClr val="434343"/>
                </a:solidFill>
              </a:rPr>
              <a:t>Project Work</a:t>
            </a:r>
            <a:endParaRPr sz="2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766950" y="873463"/>
            <a:ext cx="76101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lang="en-US" sz="1900" dirty="0"/>
          </a:p>
        </p:txBody>
      </p:sp>
      <p:sp>
        <p:nvSpPr>
          <p:cNvPr id="86" name="Google Shape;86;p18"/>
          <p:cNvSpPr txBox="1"/>
          <p:nvPr/>
        </p:nvSpPr>
        <p:spPr>
          <a:xfrm>
            <a:off x="882000" y="3662"/>
            <a:ext cx="7380000" cy="5139838"/>
          </a:xfrm>
          <a:prstGeom prst="rect">
            <a:avLst/>
          </a:prstGeom>
          <a:noFill/>
          <a:ln>
            <a:noFill/>
          </a:ln>
        </p:spPr>
        <p:txBody>
          <a:bodyPr spcFirstLastPara="1" wrap="square" lIns="91425" tIns="91425" rIns="91425" bIns="91425" anchor="t" anchorCtr="0">
            <a:spAutoFit/>
          </a:bodyPr>
          <a:lstStyle/>
          <a:p>
            <a:pPr algn="l"/>
            <a:r>
              <a:rPr lang="en-US" b="1" i="0" dirty="0">
                <a:solidFill>
                  <a:srgbClr val="222222"/>
                </a:solidFill>
                <a:effectLst/>
                <a:latin typeface="+mn-lt"/>
              </a:rPr>
              <a:t>Pricing: </a:t>
            </a:r>
            <a:r>
              <a:rPr lang="en-US" b="0" i="0" dirty="0" err="1">
                <a:solidFill>
                  <a:srgbClr val="222222"/>
                </a:solidFill>
                <a:effectLst/>
                <a:latin typeface="+mn-lt"/>
              </a:rPr>
              <a:t>Haldiram’s</a:t>
            </a:r>
            <a:r>
              <a:rPr lang="en-US" b="0" i="0" dirty="0">
                <a:solidFill>
                  <a:srgbClr val="222222"/>
                </a:solidFill>
                <a:effectLst/>
                <a:latin typeface="+mn-lt"/>
              </a:rPr>
              <a:t> has chosen various strategies to optimize their profits. Cost-plus pricing is used to determine the price based on the product’s cost and a desired profit margin. Penetration pricing is used to gain a competitive edge by offering a lower price than competitors. Finally, skimming pricing is used to increase profits by setting higher prices for innovative products.</a:t>
            </a:r>
            <a:endParaRPr lang="en-US" b="1" i="0" dirty="0">
              <a:solidFill>
                <a:srgbClr val="222222"/>
              </a:solidFill>
              <a:effectLst/>
              <a:latin typeface="+mn-lt"/>
            </a:endParaRPr>
          </a:p>
          <a:p>
            <a:pPr marL="0" lvl="0" indent="0" algn="l" rtl="0">
              <a:spcBef>
                <a:spcPts val="0"/>
              </a:spcBef>
              <a:spcAft>
                <a:spcPts val="0"/>
              </a:spcAft>
              <a:buNone/>
            </a:pPr>
            <a:endParaRPr lang="en-IN" b="1" dirty="0">
              <a:latin typeface="+mn-lt"/>
            </a:endParaRPr>
          </a:p>
          <a:p>
            <a:pPr marL="0" lvl="0" indent="0" algn="l" rtl="0">
              <a:spcBef>
                <a:spcPts val="0"/>
              </a:spcBef>
              <a:spcAft>
                <a:spcPts val="0"/>
              </a:spcAft>
              <a:buNone/>
            </a:pPr>
            <a:r>
              <a:rPr lang="en-US" b="1" i="0" dirty="0">
                <a:effectLst/>
                <a:latin typeface="+mn-lt"/>
              </a:rPr>
              <a:t>Identifying taste explorers: </a:t>
            </a:r>
            <a:r>
              <a:rPr lang="en-US" b="0" i="0" dirty="0" err="1">
                <a:effectLst/>
                <a:latin typeface="+mn-lt"/>
              </a:rPr>
              <a:t>Haldirams</a:t>
            </a:r>
            <a:r>
              <a:rPr lang="en-US" b="0" i="0" dirty="0">
                <a:effectLst/>
                <a:latin typeface="+mn-lt"/>
              </a:rPr>
              <a:t> meticulously identified distinct archetypes within their target audience, including the Snack Adventurer, the Traditional Food Lover, and the Health Conscious Eater. These personas were carefully crafted, considering demographics, aspirations, challenges, and preferences, enabling </a:t>
            </a:r>
            <a:r>
              <a:rPr lang="en-US" b="0" i="0" dirty="0" err="1">
                <a:effectLst/>
                <a:latin typeface="+mn-lt"/>
              </a:rPr>
              <a:t>Haldirams</a:t>
            </a:r>
            <a:r>
              <a:rPr lang="en-US" b="0" i="0" dirty="0">
                <a:effectLst/>
                <a:latin typeface="+mn-lt"/>
              </a:rPr>
              <a:t> to establish a personal connection with their customers.</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r>
              <a:rPr lang="en-US" b="1" dirty="0">
                <a:latin typeface="+mn-lt"/>
              </a:rPr>
              <a:t>Information gathering:</a:t>
            </a:r>
          </a:p>
          <a:p>
            <a:pPr marL="285750" lvl="0" indent="-285750" algn="l" rtl="0">
              <a:spcBef>
                <a:spcPts val="0"/>
              </a:spcBef>
              <a:spcAft>
                <a:spcPts val="0"/>
              </a:spcAft>
              <a:buFont typeface="Arial" panose="020B0604020202020204" pitchFamily="34" charset="0"/>
              <a:buChar char="•"/>
            </a:pPr>
            <a:r>
              <a:rPr lang="en-US" dirty="0">
                <a:latin typeface="+mn-lt"/>
              </a:rPr>
              <a:t>Consumer reports make consumers aware about certain brands.</a:t>
            </a:r>
          </a:p>
          <a:p>
            <a:pPr marL="285750" lvl="0" indent="-285750" algn="l" rtl="0">
              <a:spcBef>
                <a:spcPts val="0"/>
              </a:spcBef>
              <a:spcAft>
                <a:spcPts val="0"/>
              </a:spcAft>
              <a:buFont typeface="Arial" panose="020B0604020202020204" pitchFamily="34" charset="0"/>
              <a:buChar char="•"/>
            </a:pPr>
            <a:r>
              <a:rPr lang="en-US" dirty="0">
                <a:solidFill>
                  <a:schemeClr val="tx1"/>
                </a:solidFill>
                <a:latin typeface="+mj-lt"/>
              </a:rPr>
              <a:t>B</a:t>
            </a:r>
            <a:r>
              <a:rPr lang="en-US" b="0" i="0" dirty="0">
                <a:solidFill>
                  <a:schemeClr val="tx1"/>
                </a:solidFill>
                <a:effectLst/>
                <a:latin typeface="+mj-lt"/>
              </a:rPr>
              <a:t>illboards, radio advertisements, TV commercials, newsletters, online bulletins, reviews, and direct communication with the company via its employees.</a:t>
            </a:r>
          </a:p>
          <a:p>
            <a:pPr marL="285750" lvl="0" indent="-285750" algn="l" rtl="0">
              <a:spcBef>
                <a:spcPts val="0"/>
              </a:spcBef>
              <a:spcAft>
                <a:spcPts val="0"/>
              </a:spcAft>
              <a:buFont typeface="Arial" panose="020B0604020202020204" pitchFamily="34" charset="0"/>
              <a:buChar char="•"/>
            </a:pPr>
            <a:r>
              <a:rPr lang="en-US" dirty="0">
                <a:solidFill>
                  <a:schemeClr val="tx1"/>
                </a:solidFill>
                <a:latin typeface="+mj-lt"/>
              </a:rPr>
              <a:t>I</a:t>
            </a:r>
            <a:r>
              <a:rPr lang="en-US" b="0" i="0" dirty="0">
                <a:solidFill>
                  <a:schemeClr val="tx1"/>
                </a:solidFill>
                <a:effectLst/>
                <a:latin typeface="+mj-lt"/>
              </a:rPr>
              <a:t>nteracting with new media, reading books and magazines, watching television and film, and listening to radio.</a:t>
            </a:r>
          </a:p>
          <a:p>
            <a:pPr marL="285750" lvl="0" indent="-285750" algn="l" rtl="0">
              <a:spcBef>
                <a:spcPts val="0"/>
              </a:spcBef>
              <a:spcAft>
                <a:spcPts val="0"/>
              </a:spcAft>
              <a:buFont typeface="Arial" panose="020B0604020202020204" pitchFamily="34" charset="0"/>
              <a:buChar char="•"/>
            </a:pPr>
            <a:r>
              <a:rPr lang="en-US" dirty="0">
                <a:solidFill>
                  <a:schemeClr val="tx1"/>
                </a:solidFill>
                <a:latin typeface="+mj-lt"/>
              </a:rPr>
              <a:t>Social media platforms like Facebook, Instagram, Snapchat, Twitter, </a:t>
            </a:r>
            <a:r>
              <a:rPr lang="en-US" dirty="0" err="1">
                <a:solidFill>
                  <a:schemeClr val="tx1"/>
                </a:solidFill>
                <a:latin typeface="+mj-lt"/>
              </a:rPr>
              <a:t>Linkedin</a:t>
            </a:r>
            <a:r>
              <a:rPr lang="en-US" dirty="0">
                <a:solidFill>
                  <a:schemeClr val="tx1"/>
                </a:solidFill>
                <a:latin typeface="+mj-lt"/>
              </a:rPr>
              <a:t> and </a:t>
            </a:r>
            <a:r>
              <a:rPr lang="en-US" dirty="0" err="1">
                <a:solidFill>
                  <a:schemeClr val="tx1"/>
                </a:solidFill>
                <a:latin typeface="+mj-lt"/>
              </a:rPr>
              <a:t>Youtube</a:t>
            </a:r>
            <a:r>
              <a:rPr lang="en-US" dirty="0">
                <a:solidFill>
                  <a:schemeClr val="tx1"/>
                </a:solidFill>
                <a:latin typeface="+mj-lt"/>
              </a:rPr>
              <a:t>.</a:t>
            </a:r>
          </a:p>
          <a:p>
            <a:pPr marL="285750" lvl="0" indent="-285750" algn="l" rtl="0">
              <a:spcBef>
                <a:spcPts val="0"/>
              </a:spcBef>
              <a:spcAft>
                <a:spcPts val="0"/>
              </a:spcAft>
              <a:buFont typeface="Arial" panose="020B0604020202020204" pitchFamily="34" charset="0"/>
              <a:buChar char="•"/>
            </a:pPr>
            <a:r>
              <a:rPr lang="en-US" dirty="0">
                <a:solidFill>
                  <a:schemeClr val="tx1"/>
                </a:solidFill>
                <a:latin typeface="+mj-lt"/>
              </a:rPr>
              <a:t>Yes, consumers attend conferences for better networking, for expanding knowledge as well as to solve out the problems and for presenting ideas for self and others.</a:t>
            </a:r>
          </a:p>
          <a:p>
            <a:pPr marL="285750" lvl="0" indent="-285750" algn="l" rtl="0">
              <a:spcBef>
                <a:spcPts val="0"/>
              </a:spcBef>
              <a:spcAft>
                <a:spcPts val="0"/>
              </a:spcAft>
              <a:buFont typeface="Arial" panose="020B0604020202020204" pitchFamily="34" charset="0"/>
              <a:buChar char="•"/>
            </a:pPr>
            <a:r>
              <a:rPr lang="en-US" dirty="0">
                <a:solidFill>
                  <a:schemeClr val="tx1"/>
                </a:solidFill>
                <a:latin typeface="+mj-lt"/>
              </a:rPr>
              <a:t>Most of the consumers go through videos unless attending webinars.</a:t>
            </a:r>
          </a:p>
        </p:txBody>
      </p:sp>
    </p:spTree>
    <p:extLst>
      <p:ext uri="{BB962C8B-B14F-4D97-AF65-F5344CB8AC3E}">
        <p14:creationId xmlns:p14="http://schemas.microsoft.com/office/powerpoint/2010/main" val="3510158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915150" y="704599"/>
            <a:ext cx="73137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2: SEO &amp; Keyword Research</a:t>
            </a:r>
            <a:endParaRPr sz="1900" dirty="0"/>
          </a:p>
        </p:txBody>
      </p:sp>
      <p:sp>
        <p:nvSpPr>
          <p:cNvPr id="92" name="Google Shape;92;p19"/>
          <p:cNvSpPr txBox="1"/>
          <p:nvPr/>
        </p:nvSpPr>
        <p:spPr>
          <a:xfrm>
            <a:off x="915150" y="1181599"/>
            <a:ext cx="7313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endParaRPr dirty="0"/>
          </a:p>
          <a:p>
            <a:pPr marL="457200" lvl="0" indent="-317500" algn="l" rtl="0">
              <a:spcBef>
                <a:spcPts val="0"/>
              </a:spcBef>
              <a:spcAft>
                <a:spcPts val="0"/>
              </a:spcAft>
              <a:buSzPts val="1400"/>
              <a:buChar char="●"/>
            </a:pPr>
            <a:r>
              <a:rPr lang="en-GB" b="1" dirty="0"/>
              <a:t>Keyword Research:</a:t>
            </a:r>
            <a:r>
              <a:rPr lang="en-GB" dirty="0"/>
              <a:t> Define Research Objectives, Brainstorm Seed Keywords, Utilize Keyword Research Tools (SEMrush or </a:t>
            </a:r>
            <a:r>
              <a:rPr lang="en-GB" dirty="0" err="1"/>
              <a:t>Moz</a:t>
            </a:r>
            <a:r>
              <a:rPr lang="en-GB" dirty="0"/>
              <a:t> Keyword Explorer), </a:t>
            </a:r>
            <a:r>
              <a:rPr lang="en-GB" dirty="0" err="1"/>
              <a:t>Analyze</a:t>
            </a:r>
            <a:r>
              <a:rPr lang="en-GB" dirty="0"/>
              <a:t> Competitor Keywords, Long-tail Keyword Exploration (specific, longer phrases) that align with the research objectives and have lower competition but higher conversion potential.</a:t>
            </a:r>
            <a:endParaRPr dirty="0"/>
          </a:p>
          <a:p>
            <a:pPr marL="457200" lvl="0" indent="-317500" algn="l" rtl="0">
              <a:spcBef>
                <a:spcPts val="0"/>
              </a:spcBef>
              <a:spcAft>
                <a:spcPts val="0"/>
              </a:spcAft>
              <a:buSzPts val="1400"/>
              <a:buChar char="●"/>
            </a:pPr>
            <a:r>
              <a:rPr lang="en-GB" b="1" dirty="0"/>
              <a:t>On page Optimization: </a:t>
            </a:r>
            <a:r>
              <a:rPr lang="en-GB" dirty="0"/>
              <a:t>Meta Tag optimization &amp; content optimization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Reflect on the process of conducting keyword research and the SEO recommendations provided.</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GB" dirty="0"/>
              <a:t>Document the challenges faced during the research and analysis phase, as well as the key insights gained from the keyword research process.</a:t>
            </a:r>
            <a:endParaRPr dirty="0"/>
          </a:p>
        </p:txBody>
      </p:sp>
      <p:pic>
        <p:nvPicPr>
          <p:cNvPr id="3" name="Picture 2">
            <a:extLst>
              <a:ext uri="{FF2B5EF4-FFF2-40B4-BE49-F238E27FC236}">
                <a16:creationId xmlns:a16="http://schemas.microsoft.com/office/drawing/2014/main" id="{CA38C86F-225C-92AA-F9BC-C0D472E7C8C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0" y="4167799"/>
            <a:ext cx="9144000" cy="9757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p:nvPr/>
        </p:nvSpPr>
        <p:spPr>
          <a:xfrm>
            <a:off x="915150" y="648161"/>
            <a:ext cx="7313700" cy="3847177"/>
          </a:xfrm>
          <a:prstGeom prst="rect">
            <a:avLst/>
          </a:prstGeom>
          <a:noFill/>
          <a:ln>
            <a:noFill/>
          </a:ln>
        </p:spPr>
        <p:txBody>
          <a:bodyPr spcFirstLastPara="1" wrap="square" lIns="91425" tIns="91425" rIns="91425" bIns="91425" anchor="t" anchorCtr="0">
            <a:spAutoFit/>
          </a:bodyPr>
          <a:lstStyle/>
          <a:p>
            <a:r>
              <a:rPr lang="en-GB" b="1" dirty="0"/>
              <a:t>SEO Audit: </a:t>
            </a:r>
            <a:r>
              <a:rPr lang="en-GB" dirty="0"/>
              <a:t>Audit Results for </a:t>
            </a:r>
            <a:r>
              <a:rPr lang="en-GB" dirty="0" err="1">
                <a:hlinkClick r:id="rId3"/>
              </a:rPr>
              <a:t>Haldiram’s</a:t>
            </a:r>
            <a:r>
              <a:rPr lang="en-GB" dirty="0"/>
              <a:t> brand:</a:t>
            </a:r>
          </a:p>
          <a:p>
            <a:pPr marL="285750" indent="-285750">
              <a:buFont typeface="Arial" panose="020B0604020202020204" pitchFamily="34" charset="0"/>
              <a:buChar char="•"/>
            </a:pPr>
            <a:r>
              <a:rPr lang="en-GB" dirty="0"/>
              <a:t>Usability</a:t>
            </a:r>
            <a:r>
              <a:rPr lang="en-IN" b="1" dirty="0"/>
              <a:t>: </a:t>
            </a:r>
            <a:r>
              <a:rPr lang="en-IN" dirty="0"/>
              <a:t>Product</a:t>
            </a:r>
            <a:r>
              <a:rPr lang="en-IN" b="1" dirty="0"/>
              <a:t> </a:t>
            </a:r>
            <a:r>
              <a:rPr lang="en-IN" dirty="0"/>
              <a:t>usability needs improvement. Our page has usability issues across </a:t>
            </a:r>
            <a:r>
              <a:rPr lang="en-IN" dirty="0" err="1"/>
              <a:t>device.usability</a:t>
            </a:r>
            <a:r>
              <a:rPr lang="en-IN" dirty="0"/>
              <a:t> is important to maximize the product available audience and maximize user bounce rates (which can directly affect our search engine rankings).</a:t>
            </a:r>
          </a:p>
          <a:p>
            <a:pPr marL="285750" indent="-285750">
              <a:buFont typeface="Arial" panose="020B0604020202020204" pitchFamily="34" charset="0"/>
              <a:buChar char="•"/>
            </a:pPr>
            <a:r>
              <a:rPr lang="en-IN" dirty="0"/>
              <a:t>Device Rendering </a:t>
            </a:r>
            <a:r>
              <a:rPr lang="en-IN" b="1" dirty="0"/>
              <a:t>: </a:t>
            </a:r>
            <a:r>
              <a:rPr lang="en-IN" dirty="0"/>
              <a:t>The check visually demonstrates how our page renders on different devices .it is important that our page is optimized for mobile and tablet experiences as today the majority of web traffic comes from these sources.</a:t>
            </a:r>
          </a:p>
          <a:p>
            <a:pPr marL="285750" indent="-285750">
              <a:buFont typeface="Arial" panose="020B0604020202020204" pitchFamily="34" charset="0"/>
              <a:buChar char="•"/>
            </a:pPr>
            <a:r>
              <a:rPr lang="en-IN" dirty="0"/>
              <a:t>Core Web Vitals</a:t>
            </a:r>
            <a:r>
              <a:rPr lang="en-IN" b="1" dirty="0"/>
              <a:t> :</a:t>
            </a:r>
            <a:r>
              <a:rPr lang="en-IN" dirty="0"/>
              <a:t> Page is failed </a:t>
            </a:r>
            <a:r>
              <a:rPr lang="en-IN" dirty="0" err="1"/>
              <a:t>google’s</a:t>
            </a:r>
            <a:r>
              <a:rPr lang="en-IN" dirty="0"/>
              <a:t> core web vitals assessment. Core web vitals are </a:t>
            </a:r>
            <a:r>
              <a:rPr lang="en-IN" dirty="0" err="1"/>
              <a:t>ui</a:t>
            </a:r>
            <a:r>
              <a:rPr lang="en-IN" dirty="0"/>
              <a:t> metrics created by google that measure page experience and are becoming increasingly. Important as a ranking factor.</a:t>
            </a:r>
          </a:p>
          <a:p>
            <a:pPr marL="285750" indent="-285750">
              <a:buFont typeface="Arial" panose="020B0604020202020204" pitchFamily="34" charset="0"/>
              <a:buChar char="•"/>
            </a:pPr>
            <a:r>
              <a:rPr lang="en-IN" dirty="0"/>
              <a:t>Google’s page speed insights-Mobile</a:t>
            </a:r>
            <a:r>
              <a:rPr lang="en-IN" b="1" dirty="0"/>
              <a:t>: </a:t>
            </a:r>
            <a:r>
              <a:rPr lang="en-IN" dirty="0"/>
              <a:t>Google is indicating that page is scoring poorly on their mobile page speed insights evaluation.</a:t>
            </a:r>
          </a:p>
          <a:p>
            <a:r>
              <a:rPr lang="en-IN" dirty="0"/>
              <a:t>Note: This evaluation is being performed from US servers and the results may differs slightly from an evaluation carried out from Google’s </a:t>
            </a:r>
            <a:r>
              <a:rPr lang="en-IN" dirty="0" err="1"/>
              <a:t>pagespeed</a:t>
            </a:r>
            <a:r>
              <a:rPr lang="en-IN" dirty="0"/>
              <a:t> web </a:t>
            </a:r>
            <a:r>
              <a:rPr lang="en-IN" dirty="0" err="1"/>
              <a:t>interfacevas</a:t>
            </a:r>
            <a:r>
              <a:rPr lang="en-IN" dirty="0"/>
              <a:t> that reporting localizes to the region in which you are running the report.</a:t>
            </a:r>
          </a:p>
          <a:p>
            <a:r>
              <a:rPr lang="en-IN" dirty="0"/>
              <a:t>Google has indicated that the performance of a webpage is becoming more important from a user and subsequently ranking prospective.</a:t>
            </a:r>
          </a:p>
        </p:txBody>
      </p:sp>
    </p:spTree>
    <p:extLst>
      <p:ext uri="{BB962C8B-B14F-4D97-AF65-F5344CB8AC3E}">
        <p14:creationId xmlns:p14="http://schemas.microsoft.com/office/powerpoint/2010/main" val="2103460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4" name="Picture 3">
            <a:extLst>
              <a:ext uri="{FF2B5EF4-FFF2-40B4-BE49-F238E27FC236}">
                <a16:creationId xmlns:a16="http://schemas.microsoft.com/office/drawing/2014/main" id="{720A1F4B-0D9E-39CE-E6DC-64C2FB09940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 y="16933"/>
            <a:ext cx="9143999" cy="5109634"/>
          </a:xfrm>
          <a:prstGeom prst="rect">
            <a:avLst/>
          </a:prstGeom>
        </p:spPr>
      </p:pic>
    </p:spTree>
    <p:extLst>
      <p:ext uri="{BB962C8B-B14F-4D97-AF65-F5344CB8AC3E}">
        <p14:creationId xmlns:p14="http://schemas.microsoft.com/office/powerpoint/2010/main" val="819427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B578EF7-9989-26DD-999A-75900BAD104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1" y="0"/>
            <a:ext cx="9144000" cy="5143500"/>
          </a:xfrm>
          <a:prstGeom prst="rect">
            <a:avLst/>
          </a:prstGeom>
        </p:spPr>
      </p:pic>
    </p:spTree>
    <p:extLst>
      <p:ext uri="{BB962C8B-B14F-4D97-AF65-F5344CB8AC3E}">
        <p14:creationId xmlns:p14="http://schemas.microsoft.com/office/powerpoint/2010/main" val="2031792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p:nvPr/>
        </p:nvSpPr>
        <p:spPr>
          <a:xfrm>
            <a:off x="915150" y="2571750"/>
            <a:ext cx="7313700" cy="1477297"/>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IN" sz="1400" dirty="0"/>
              <a:t>JavaScript Errors: Your page is not reporting any JavaScript errors.</a:t>
            </a:r>
            <a:endParaRPr lang="en-IN" dirty="0"/>
          </a:p>
          <a:p>
            <a:pPr marL="285750" indent="-285750">
              <a:buFont typeface="Arial" panose="020B0604020202020204" pitchFamily="34" charset="0"/>
              <a:buChar char="•"/>
            </a:pPr>
            <a:r>
              <a:rPr lang="en-IN" sz="1400" dirty="0"/>
              <a:t>HTTP2 usage: The website is using an outdated http protocol. We recommend enabling HTTP/2+ protocol for our website as it can significantly improve page load speed for users.</a:t>
            </a:r>
          </a:p>
          <a:p>
            <a:pPr marL="285750" indent="-285750">
              <a:buFont typeface="Arial" panose="020B0604020202020204" pitchFamily="34" charset="0"/>
              <a:buChar char="•"/>
            </a:pPr>
            <a:r>
              <a:rPr lang="en-IN" sz="1400" dirty="0"/>
              <a:t>Optimize images</a:t>
            </a:r>
            <a:r>
              <a:rPr lang="en-IN" sz="1400" b="1" dirty="0"/>
              <a:t>: </a:t>
            </a:r>
            <a:r>
              <a:rPr lang="en-IN" sz="1400" dirty="0"/>
              <a:t>All images in </a:t>
            </a:r>
            <a:r>
              <a:rPr lang="en-IN" dirty="0" err="1"/>
              <a:t>H</a:t>
            </a:r>
            <a:r>
              <a:rPr lang="en-IN" sz="1400" dirty="0" err="1"/>
              <a:t>aldiram</a:t>
            </a:r>
            <a:r>
              <a:rPr lang="en-IN" dirty="0" err="1"/>
              <a:t>’s</a:t>
            </a:r>
            <a:r>
              <a:rPr lang="en-IN" sz="1400" dirty="0"/>
              <a:t> page appear to be optimized.</a:t>
            </a:r>
          </a:p>
          <a:p>
            <a:pPr marL="285750" indent="-285750">
              <a:buFont typeface="Arial" panose="020B0604020202020204" pitchFamily="34" charset="0"/>
              <a:buChar char="•"/>
            </a:pPr>
            <a:r>
              <a:rPr lang="en-IN" sz="1400" dirty="0"/>
              <a:t>Minification</a:t>
            </a:r>
            <a:r>
              <a:rPr lang="en-IN" sz="1400" b="1" dirty="0"/>
              <a:t>: </a:t>
            </a:r>
            <a:r>
              <a:rPr lang="en-IN" sz="1400" dirty="0"/>
              <a:t>All your </a:t>
            </a:r>
            <a:r>
              <a:rPr lang="en-IN" sz="1400" dirty="0" err="1"/>
              <a:t>javascript</a:t>
            </a:r>
            <a:r>
              <a:rPr lang="en-IN" sz="1400" dirty="0"/>
              <a:t> and CSS files appear to be minified.</a:t>
            </a:r>
            <a:endParaRPr lang="en-IN" dirty="0"/>
          </a:p>
        </p:txBody>
      </p:sp>
      <p:pic>
        <p:nvPicPr>
          <p:cNvPr id="3" name="Picture 2" descr="A screenshot of a computer&#10;&#10;Description automatically generated">
            <a:extLst>
              <a:ext uri="{FF2B5EF4-FFF2-40B4-BE49-F238E27FC236}">
                <a16:creationId xmlns:a16="http://schemas.microsoft.com/office/drawing/2014/main" id="{F172DFC0-34E1-938B-0FF3-EFDF93D6103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33867"/>
            <a:ext cx="9144000" cy="2491825"/>
          </a:xfrm>
          <a:prstGeom prst="rect">
            <a:avLst/>
          </a:prstGeom>
        </p:spPr>
      </p:pic>
    </p:spTree>
    <p:extLst>
      <p:ext uri="{BB962C8B-B14F-4D97-AF65-F5344CB8AC3E}">
        <p14:creationId xmlns:p14="http://schemas.microsoft.com/office/powerpoint/2010/main" val="1374812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2" name="Picture 1" descr="A screenshot of a social media page&#10;&#10;Description automatically generated">
            <a:extLst>
              <a:ext uri="{FF2B5EF4-FFF2-40B4-BE49-F238E27FC236}">
                <a16:creationId xmlns:a16="http://schemas.microsoft.com/office/drawing/2014/main" id="{608F97D9-07F9-DBA7-1D4D-8B4556BCC4B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0" y="0"/>
            <a:ext cx="9143999" cy="5143499"/>
          </a:xfrm>
          <a:prstGeom prst="rect">
            <a:avLst/>
          </a:prstGeom>
        </p:spPr>
      </p:pic>
    </p:spTree>
    <p:extLst>
      <p:ext uri="{BB962C8B-B14F-4D97-AF65-F5344CB8AC3E}">
        <p14:creationId xmlns:p14="http://schemas.microsoft.com/office/powerpoint/2010/main" val="702735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p:nvPr/>
        </p:nvSpPr>
        <p:spPr>
          <a:xfrm>
            <a:off x="592667" y="-11289"/>
            <a:ext cx="7958666" cy="5170616"/>
          </a:xfrm>
          <a:prstGeom prst="rect">
            <a:avLst/>
          </a:prstGeom>
          <a:noFill/>
          <a:ln>
            <a:noFill/>
          </a:ln>
        </p:spPr>
        <p:txBody>
          <a:bodyPr spcFirstLastPara="1" wrap="square" lIns="91425" tIns="91425" rIns="91425" bIns="91425" anchor="t" anchorCtr="0">
            <a:spAutoFit/>
          </a:bodyPr>
          <a:lstStyle/>
          <a:p>
            <a:r>
              <a:rPr lang="en-GB" sz="1600" b="1" dirty="0"/>
              <a:t>Keyword Research: </a:t>
            </a:r>
            <a:r>
              <a:rPr lang="en-US" dirty="0">
                <a:solidFill>
                  <a:schemeClr val="tx1"/>
                </a:solidFill>
              </a:rPr>
              <a:t>Keyword research for </a:t>
            </a:r>
            <a:r>
              <a:rPr lang="en-US" dirty="0" err="1">
                <a:solidFill>
                  <a:schemeClr val="tx1"/>
                </a:solidFill>
              </a:rPr>
              <a:t>Haldiram's</a:t>
            </a:r>
            <a:r>
              <a:rPr lang="en-US" dirty="0">
                <a:solidFill>
                  <a:schemeClr val="tx1"/>
                </a:solidFill>
              </a:rPr>
              <a:t> products would involve identifying relevant and popular search terms that potential customers might use to find or learn about </a:t>
            </a:r>
            <a:r>
              <a:rPr lang="en-US" dirty="0" err="1">
                <a:solidFill>
                  <a:schemeClr val="tx1"/>
                </a:solidFill>
              </a:rPr>
              <a:t>Haldiram's</a:t>
            </a:r>
            <a:r>
              <a:rPr lang="en-US" dirty="0">
                <a:solidFill>
                  <a:schemeClr val="tx1"/>
                </a:solidFill>
              </a:rPr>
              <a:t> products. This research can help improve the visibility of </a:t>
            </a:r>
            <a:r>
              <a:rPr lang="en-US" dirty="0" err="1">
                <a:solidFill>
                  <a:schemeClr val="tx1"/>
                </a:solidFill>
              </a:rPr>
              <a:t>Haldiram's</a:t>
            </a:r>
            <a:r>
              <a:rPr lang="en-US" dirty="0">
                <a:solidFill>
                  <a:schemeClr val="tx1"/>
                </a:solidFill>
              </a:rPr>
              <a:t> products in search engines and increase website traffic and sales. Here's a step-by-step guide on conducting keyword research:</a:t>
            </a:r>
          </a:p>
          <a:p>
            <a:pPr marL="285750" indent="-285750">
              <a:buFont typeface="Arial" panose="020B0604020202020204" pitchFamily="34" charset="0"/>
              <a:buChar char="•"/>
            </a:pPr>
            <a:r>
              <a:rPr lang="en-US" dirty="0">
                <a:solidFill>
                  <a:schemeClr val="tx1"/>
                </a:solidFill>
              </a:rPr>
              <a:t>Brainstorming: Start by brainstorming a list of words and phrases related to </a:t>
            </a:r>
            <a:r>
              <a:rPr lang="en-US" dirty="0" err="1">
                <a:solidFill>
                  <a:schemeClr val="tx1"/>
                </a:solidFill>
              </a:rPr>
              <a:t>Haldiram's</a:t>
            </a:r>
            <a:r>
              <a:rPr lang="en-US" dirty="0">
                <a:solidFill>
                  <a:schemeClr val="tx1"/>
                </a:solidFill>
              </a:rPr>
              <a:t> products. Consider the different product categories, specific product names, ingredients, flavors and any unique selling points.</a:t>
            </a:r>
          </a:p>
          <a:p>
            <a:pPr marL="285750" indent="-285750">
              <a:buFont typeface="Arial" panose="020B0604020202020204" pitchFamily="34" charset="0"/>
              <a:buChar char="•"/>
            </a:pPr>
            <a:r>
              <a:rPr lang="en-US" dirty="0">
                <a:solidFill>
                  <a:schemeClr val="tx1"/>
                </a:solidFill>
              </a:rPr>
              <a:t>Competitor analysis: Analyze the websites of </a:t>
            </a:r>
            <a:r>
              <a:rPr lang="en-US" dirty="0" err="1">
                <a:solidFill>
                  <a:schemeClr val="tx1"/>
                </a:solidFill>
              </a:rPr>
              <a:t>Haldiram's</a:t>
            </a:r>
            <a:r>
              <a:rPr lang="en-US" dirty="0">
                <a:solidFill>
                  <a:schemeClr val="tx1"/>
                </a:solidFill>
              </a:rPr>
              <a:t> competitors to identify keywords they are targeting. Tools like SEMrush or </a:t>
            </a:r>
            <a:r>
              <a:rPr lang="en-US" dirty="0" err="1">
                <a:solidFill>
                  <a:schemeClr val="tx1"/>
                </a:solidFill>
              </a:rPr>
              <a:t>Ahrefs</a:t>
            </a:r>
            <a:r>
              <a:rPr lang="en-US" dirty="0">
                <a:solidFill>
                  <a:schemeClr val="tx1"/>
                </a:solidFill>
              </a:rPr>
              <a:t> can                                                                      help us gather data on competitor keywords and                                                                     their search volumes.</a:t>
            </a:r>
            <a:r>
              <a:rPr lang="en-US" b="1" dirty="0">
                <a:solidFill>
                  <a:schemeClr val="tx1"/>
                </a:solidFill>
              </a:rPr>
              <a:t> </a:t>
            </a:r>
          </a:p>
          <a:p>
            <a:pPr marL="285750" indent="-285750">
              <a:buFont typeface="Arial" panose="020B0604020202020204" pitchFamily="34" charset="0"/>
              <a:buChar char="•"/>
            </a:pPr>
            <a:r>
              <a:rPr lang="en-US" dirty="0">
                <a:solidFill>
                  <a:schemeClr val="tx1"/>
                </a:solidFill>
              </a:rPr>
              <a:t>Keyword research tools: Utilize keyword                                                                           research tools to find popular and relevant                                                                      keywords related to </a:t>
            </a:r>
            <a:r>
              <a:rPr lang="en-US" dirty="0" err="1">
                <a:solidFill>
                  <a:schemeClr val="tx1"/>
                </a:solidFill>
              </a:rPr>
              <a:t>Haldiram's</a:t>
            </a:r>
            <a:r>
              <a:rPr lang="en-US" dirty="0">
                <a:solidFill>
                  <a:schemeClr val="tx1"/>
                </a:solidFill>
              </a:rPr>
              <a:t> products. Some                                                                    useful tools include Google Keyword Planner,                                                                        Uber suggest, KeywordTool.io and                                                                     </a:t>
            </a:r>
            <a:r>
              <a:rPr lang="en-US" dirty="0" err="1">
                <a:solidFill>
                  <a:schemeClr val="tx1"/>
                </a:solidFill>
              </a:rPr>
              <a:t>AnswerThePublic</a:t>
            </a:r>
            <a:r>
              <a:rPr lang="en-US" dirty="0">
                <a:solidFill>
                  <a:schemeClr val="tx1"/>
                </a:solidFill>
              </a:rPr>
              <a:t>.</a:t>
            </a:r>
          </a:p>
          <a:p>
            <a:pPr marL="285750" indent="-285750">
              <a:buFont typeface="Arial" panose="020B0604020202020204" pitchFamily="34" charset="0"/>
              <a:buChar char="•"/>
            </a:pPr>
            <a:r>
              <a:rPr lang="en-US" dirty="0">
                <a:solidFill>
                  <a:schemeClr val="tx1"/>
                </a:solidFill>
              </a:rPr>
              <a:t>Long-tail keywords: Focus on long-tail keywords,                                                                  which are more specific phrases that typically                                                                         have lower search volumes but higher intent. The                                                                    can help capture more targeted traffic and                                                                                              potentially convert better.</a:t>
            </a:r>
          </a:p>
        </p:txBody>
      </p:sp>
      <p:pic>
        <p:nvPicPr>
          <p:cNvPr id="3" name="Picture 4" descr="Keyword Finder: Find The Right Keywords For You [Free Tool]">
            <a:extLst>
              <a:ext uri="{FF2B5EF4-FFF2-40B4-BE49-F238E27FC236}">
                <a16:creationId xmlns:a16="http://schemas.microsoft.com/office/drawing/2014/main" id="{BF669B08-D75D-00BB-E6A6-C87FBD61A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667" y="2034713"/>
            <a:ext cx="4233333" cy="310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33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p:nvPr/>
        </p:nvSpPr>
        <p:spPr>
          <a:xfrm>
            <a:off x="775075" y="324996"/>
            <a:ext cx="7593850" cy="4493508"/>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dirty="0">
                <a:solidFill>
                  <a:schemeClr val="tx1"/>
                </a:solidFill>
              </a:rPr>
              <a:t>Search volume and difficulty: Pay attention to the search volume and keyword difficulty metrics for each keyword. Search volume indicates how many people search for that term, while keyword difficulty estimates how challenging it will be to rank for that keyword. Balance between high search volume and manageable difficulty.</a:t>
            </a:r>
          </a:p>
          <a:p>
            <a:pPr marL="285750" indent="-285750">
              <a:buFont typeface="Arial" panose="020B0604020202020204" pitchFamily="34" charset="0"/>
              <a:buChar char="•"/>
            </a:pPr>
            <a:r>
              <a:rPr lang="en-US" dirty="0">
                <a:solidFill>
                  <a:schemeClr val="tx1"/>
                </a:solidFill>
              </a:rPr>
              <a:t>Local keywords: If </a:t>
            </a:r>
            <a:r>
              <a:rPr lang="en-US" dirty="0" err="1">
                <a:solidFill>
                  <a:schemeClr val="tx1"/>
                </a:solidFill>
              </a:rPr>
              <a:t>Haldiram's</a:t>
            </a:r>
            <a:r>
              <a:rPr lang="en-US" dirty="0">
                <a:solidFill>
                  <a:schemeClr val="tx1"/>
                </a:solidFill>
              </a:rPr>
              <a:t> has physical store locations, include location-based keywords (e.g., "</a:t>
            </a:r>
            <a:r>
              <a:rPr lang="en-US" dirty="0" err="1">
                <a:solidFill>
                  <a:schemeClr val="tx1"/>
                </a:solidFill>
              </a:rPr>
              <a:t>Haldiram's</a:t>
            </a:r>
            <a:r>
              <a:rPr lang="en-US" dirty="0">
                <a:solidFill>
                  <a:schemeClr val="tx1"/>
                </a:solidFill>
              </a:rPr>
              <a:t> near me" or "</a:t>
            </a:r>
            <a:r>
              <a:rPr lang="en-US" dirty="0" err="1">
                <a:solidFill>
                  <a:schemeClr val="tx1"/>
                </a:solidFill>
              </a:rPr>
              <a:t>Haldiram's</a:t>
            </a:r>
            <a:r>
              <a:rPr lang="en-US" dirty="0">
                <a:solidFill>
                  <a:schemeClr val="tx1"/>
                </a:solidFill>
              </a:rPr>
              <a:t> [city name]") to target local customers.</a:t>
            </a:r>
          </a:p>
          <a:p>
            <a:pPr marL="285750" indent="-285750">
              <a:buFont typeface="Arial" panose="020B0604020202020204" pitchFamily="34" charset="0"/>
              <a:buChar char="•"/>
            </a:pPr>
            <a:r>
              <a:rPr lang="en-US" dirty="0">
                <a:solidFill>
                  <a:schemeClr val="tx1"/>
                </a:solidFill>
              </a:rPr>
              <a:t>Seasonal keywords: Consider seasonal variations in search trends. Identify keywords relevant to specific holidays or events, as well as seasonal product offerings.</a:t>
            </a:r>
          </a:p>
          <a:p>
            <a:pPr marL="285750" indent="-285750">
              <a:buFont typeface="Arial" panose="020B0604020202020204" pitchFamily="34" charset="0"/>
              <a:buChar char="•"/>
            </a:pPr>
            <a:r>
              <a:rPr lang="en-US" dirty="0">
                <a:solidFill>
                  <a:schemeClr val="tx1"/>
                </a:solidFill>
              </a:rPr>
              <a:t>Use customer language: Incorporate keywords that reflect how customers talk about </a:t>
            </a:r>
            <a:r>
              <a:rPr lang="en-US" dirty="0" err="1">
                <a:solidFill>
                  <a:schemeClr val="tx1"/>
                </a:solidFill>
              </a:rPr>
              <a:t>Haldiram's</a:t>
            </a:r>
            <a:r>
              <a:rPr lang="en-US" dirty="0">
                <a:solidFill>
                  <a:schemeClr val="tx1"/>
                </a:solidFill>
              </a:rPr>
              <a:t> products. Sometimes, people might use different terms or phrases than the official product names.</a:t>
            </a:r>
          </a:p>
          <a:p>
            <a:pPr marL="285750" indent="-285750">
              <a:buFont typeface="Arial" panose="020B0604020202020204" pitchFamily="34" charset="0"/>
              <a:buChar char="•"/>
            </a:pPr>
            <a:r>
              <a:rPr lang="en-US" dirty="0">
                <a:solidFill>
                  <a:schemeClr val="tx1"/>
                </a:solidFill>
              </a:rPr>
              <a:t>Avoid keyword stuffing: While including keywords is essential, avoid overloading your content with them (keyword stuffing). Focus on creating valuable and natural content that genuinely helps users.</a:t>
            </a:r>
          </a:p>
          <a:p>
            <a:pPr marL="285750" indent="-285750">
              <a:buFont typeface="Arial" panose="020B0604020202020204" pitchFamily="34" charset="0"/>
              <a:buChar char="•"/>
            </a:pPr>
            <a:r>
              <a:rPr lang="en-US" dirty="0">
                <a:solidFill>
                  <a:schemeClr val="tx1"/>
                </a:solidFill>
              </a:rPr>
              <a:t>Organize and prioritize: Group the keywords into relevant categories and prioritize them based on relevance and search volume. This will help in planning content and optimization strategies.</a:t>
            </a:r>
          </a:p>
          <a:p>
            <a:pPr marL="285750" indent="-285750">
              <a:buFont typeface="Arial" panose="020B0604020202020204" pitchFamily="34" charset="0"/>
              <a:buChar char="•"/>
            </a:pPr>
            <a:r>
              <a:rPr lang="en-IN" dirty="0">
                <a:solidFill>
                  <a:schemeClr val="tx1"/>
                </a:solidFill>
              </a:rPr>
              <a:t>Monitor and refine: Keyword research is an ongoing process. Continuously monitor how the chosen keywords perform and be prepared to refine your strategy based on new trends and data.</a:t>
            </a:r>
            <a:r>
              <a:rPr lang="en-IN" b="1" dirty="0">
                <a:solidFill>
                  <a:schemeClr val="tx1"/>
                </a:solidFill>
              </a:rPr>
              <a:t> </a:t>
            </a:r>
          </a:p>
        </p:txBody>
      </p:sp>
    </p:spTree>
    <p:extLst>
      <p:ext uri="{BB962C8B-B14F-4D97-AF65-F5344CB8AC3E}">
        <p14:creationId xmlns:p14="http://schemas.microsoft.com/office/powerpoint/2010/main" val="287191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p:nvPr/>
        </p:nvSpPr>
        <p:spPr>
          <a:xfrm>
            <a:off x="6819901" y="407318"/>
            <a:ext cx="2324101" cy="4278064"/>
          </a:xfrm>
          <a:prstGeom prst="rect">
            <a:avLst/>
          </a:prstGeom>
          <a:noFill/>
          <a:ln>
            <a:noFill/>
          </a:ln>
        </p:spPr>
        <p:txBody>
          <a:bodyPr spcFirstLastPara="1" wrap="square" lIns="91425" tIns="91425" rIns="91425" bIns="91425" anchor="t" anchorCtr="0">
            <a:spAutoFit/>
          </a:bodyPr>
          <a:lstStyle/>
          <a:p>
            <a:r>
              <a:rPr lang="en-IN" dirty="0">
                <a:solidFill>
                  <a:schemeClr val="tx1"/>
                </a:solidFill>
              </a:rPr>
              <a:t>Example: Keywords for </a:t>
            </a:r>
            <a:r>
              <a:rPr lang="en-IN" dirty="0" err="1">
                <a:solidFill>
                  <a:schemeClr val="tx1"/>
                </a:solidFill>
              </a:rPr>
              <a:t>Haldiram's</a:t>
            </a:r>
            <a:r>
              <a:rPr lang="en-IN" dirty="0">
                <a:solidFill>
                  <a:schemeClr val="tx1"/>
                </a:solidFill>
              </a:rPr>
              <a:t> products:</a:t>
            </a:r>
          </a:p>
          <a:p>
            <a:r>
              <a:rPr lang="en-IN" i="1" dirty="0">
                <a:solidFill>
                  <a:schemeClr val="tx1"/>
                </a:solidFill>
              </a:rPr>
              <a:t>"</a:t>
            </a:r>
            <a:r>
              <a:rPr lang="en-IN" i="1" dirty="0" err="1">
                <a:solidFill>
                  <a:schemeClr val="tx1"/>
                </a:solidFill>
              </a:rPr>
              <a:t>Haldiram's</a:t>
            </a:r>
            <a:r>
              <a:rPr lang="en-IN" i="1" dirty="0">
                <a:solidFill>
                  <a:schemeClr val="tx1"/>
                </a:solidFill>
              </a:rPr>
              <a:t> snacks"</a:t>
            </a:r>
          </a:p>
          <a:p>
            <a:r>
              <a:rPr lang="en-IN" i="1" dirty="0">
                <a:solidFill>
                  <a:schemeClr val="tx1"/>
                </a:solidFill>
              </a:rPr>
              <a:t>"</a:t>
            </a:r>
            <a:r>
              <a:rPr lang="en-IN" i="1" dirty="0" err="1">
                <a:solidFill>
                  <a:schemeClr val="tx1"/>
                </a:solidFill>
              </a:rPr>
              <a:t>Haldiram's</a:t>
            </a:r>
            <a:r>
              <a:rPr lang="en-IN" i="1" dirty="0">
                <a:solidFill>
                  <a:schemeClr val="tx1"/>
                </a:solidFill>
              </a:rPr>
              <a:t> namkeen"</a:t>
            </a:r>
          </a:p>
          <a:p>
            <a:r>
              <a:rPr lang="en-IN" i="1" dirty="0">
                <a:solidFill>
                  <a:schemeClr val="tx1"/>
                </a:solidFill>
              </a:rPr>
              <a:t>"</a:t>
            </a:r>
            <a:r>
              <a:rPr lang="en-IN" i="1" dirty="0" err="1">
                <a:solidFill>
                  <a:schemeClr val="tx1"/>
                </a:solidFill>
              </a:rPr>
              <a:t>Haldiram's</a:t>
            </a:r>
            <a:r>
              <a:rPr lang="en-IN" i="1" dirty="0">
                <a:solidFill>
                  <a:schemeClr val="tx1"/>
                </a:solidFill>
              </a:rPr>
              <a:t> sweets"</a:t>
            </a:r>
          </a:p>
          <a:p>
            <a:r>
              <a:rPr lang="en-IN" i="1" dirty="0">
                <a:solidFill>
                  <a:schemeClr val="tx1"/>
                </a:solidFill>
              </a:rPr>
              <a:t>"</a:t>
            </a:r>
            <a:r>
              <a:rPr lang="en-IN" i="1" dirty="0" err="1">
                <a:solidFill>
                  <a:schemeClr val="tx1"/>
                </a:solidFill>
              </a:rPr>
              <a:t>Haldiram's</a:t>
            </a:r>
            <a:r>
              <a:rPr lang="en-IN" i="1" dirty="0">
                <a:solidFill>
                  <a:schemeClr val="tx1"/>
                </a:solidFill>
              </a:rPr>
              <a:t> ready-to-eat meals"</a:t>
            </a:r>
          </a:p>
          <a:p>
            <a:r>
              <a:rPr lang="en-IN" i="1" dirty="0">
                <a:solidFill>
                  <a:schemeClr val="tx1"/>
                </a:solidFill>
              </a:rPr>
              <a:t>"</a:t>
            </a:r>
            <a:r>
              <a:rPr lang="en-IN" i="1" dirty="0" err="1">
                <a:solidFill>
                  <a:schemeClr val="tx1"/>
                </a:solidFill>
              </a:rPr>
              <a:t>Haldiram's</a:t>
            </a:r>
            <a:r>
              <a:rPr lang="en-IN" i="1" dirty="0">
                <a:solidFill>
                  <a:schemeClr val="tx1"/>
                </a:solidFill>
              </a:rPr>
              <a:t> </a:t>
            </a:r>
            <a:r>
              <a:rPr lang="en-IN" i="1" dirty="0" err="1">
                <a:solidFill>
                  <a:schemeClr val="tx1"/>
                </a:solidFill>
              </a:rPr>
              <a:t>bhujia</a:t>
            </a:r>
            <a:r>
              <a:rPr lang="en-IN" i="1" dirty="0">
                <a:solidFill>
                  <a:schemeClr val="tx1"/>
                </a:solidFill>
              </a:rPr>
              <a:t>"</a:t>
            </a:r>
          </a:p>
          <a:p>
            <a:r>
              <a:rPr lang="en-IN" i="1" dirty="0">
                <a:solidFill>
                  <a:schemeClr val="tx1"/>
                </a:solidFill>
              </a:rPr>
              <a:t>"</a:t>
            </a:r>
            <a:r>
              <a:rPr lang="en-IN" i="1" dirty="0" err="1">
                <a:solidFill>
                  <a:schemeClr val="tx1"/>
                </a:solidFill>
              </a:rPr>
              <a:t>Haldiram's</a:t>
            </a:r>
            <a:r>
              <a:rPr lang="en-IN" i="1" dirty="0">
                <a:solidFill>
                  <a:schemeClr val="tx1"/>
                </a:solidFill>
              </a:rPr>
              <a:t> aloo </a:t>
            </a:r>
            <a:r>
              <a:rPr lang="en-IN" i="1" dirty="0" err="1">
                <a:solidFill>
                  <a:schemeClr val="tx1"/>
                </a:solidFill>
              </a:rPr>
              <a:t>bhujia</a:t>
            </a:r>
            <a:r>
              <a:rPr lang="en-IN" i="1" dirty="0">
                <a:solidFill>
                  <a:schemeClr val="tx1"/>
                </a:solidFill>
              </a:rPr>
              <a:t>"</a:t>
            </a:r>
          </a:p>
          <a:p>
            <a:r>
              <a:rPr lang="en-IN" i="1" dirty="0">
                <a:solidFill>
                  <a:schemeClr val="tx1"/>
                </a:solidFill>
              </a:rPr>
              <a:t>"</a:t>
            </a:r>
            <a:r>
              <a:rPr lang="en-IN" i="1" dirty="0" err="1">
                <a:solidFill>
                  <a:schemeClr val="tx1"/>
                </a:solidFill>
              </a:rPr>
              <a:t>Haldiram's</a:t>
            </a:r>
            <a:r>
              <a:rPr lang="en-IN" i="1" dirty="0">
                <a:solidFill>
                  <a:schemeClr val="tx1"/>
                </a:solidFill>
              </a:rPr>
              <a:t> </a:t>
            </a:r>
            <a:r>
              <a:rPr lang="en-IN" i="1" dirty="0" err="1">
                <a:solidFill>
                  <a:schemeClr val="tx1"/>
                </a:solidFill>
              </a:rPr>
              <a:t>rasgulla</a:t>
            </a:r>
            <a:r>
              <a:rPr lang="en-IN" i="1" dirty="0">
                <a:solidFill>
                  <a:schemeClr val="tx1"/>
                </a:solidFill>
              </a:rPr>
              <a:t>"</a:t>
            </a:r>
          </a:p>
          <a:p>
            <a:r>
              <a:rPr lang="en-IN" i="1" dirty="0">
                <a:solidFill>
                  <a:schemeClr val="tx1"/>
                </a:solidFill>
              </a:rPr>
              <a:t>"</a:t>
            </a:r>
            <a:r>
              <a:rPr lang="en-IN" i="1" dirty="0" err="1">
                <a:solidFill>
                  <a:schemeClr val="tx1"/>
                </a:solidFill>
              </a:rPr>
              <a:t>Haldiram's</a:t>
            </a:r>
            <a:r>
              <a:rPr lang="en-IN" i="1" dirty="0">
                <a:solidFill>
                  <a:schemeClr val="tx1"/>
                </a:solidFill>
              </a:rPr>
              <a:t> </a:t>
            </a:r>
            <a:r>
              <a:rPr lang="en-IN" i="1" dirty="0" err="1">
                <a:solidFill>
                  <a:schemeClr val="tx1"/>
                </a:solidFill>
              </a:rPr>
              <a:t>gulab</a:t>
            </a:r>
            <a:r>
              <a:rPr lang="en-IN" i="1" dirty="0">
                <a:solidFill>
                  <a:schemeClr val="tx1"/>
                </a:solidFill>
              </a:rPr>
              <a:t> jamun"</a:t>
            </a:r>
          </a:p>
          <a:p>
            <a:r>
              <a:rPr lang="en-IN" i="1" dirty="0">
                <a:solidFill>
                  <a:schemeClr val="tx1"/>
                </a:solidFill>
              </a:rPr>
              <a:t>"</a:t>
            </a:r>
            <a:r>
              <a:rPr lang="en-IN" i="1" dirty="0" err="1">
                <a:solidFill>
                  <a:schemeClr val="tx1"/>
                </a:solidFill>
              </a:rPr>
              <a:t>Haldiram's</a:t>
            </a:r>
            <a:r>
              <a:rPr lang="en-IN" i="1" dirty="0">
                <a:solidFill>
                  <a:schemeClr val="tx1"/>
                </a:solidFill>
              </a:rPr>
              <a:t> samosa"</a:t>
            </a:r>
          </a:p>
          <a:p>
            <a:r>
              <a:rPr lang="en-IN" i="1" dirty="0">
                <a:solidFill>
                  <a:schemeClr val="tx1"/>
                </a:solidFill>
              </a:rPr>
              <a:t>"</a:t>
            </a:r>
            <a:r>
              <a:rPr lang="en-IN" i="1" dirty="0" err="1">
                <a:solidFill>
                  <a:schemeClr val="tx1"/>
                </a:solidFill>
              </a:rPr>
              <a:t>Haldiram's</a:t>
            </a:r>
            <a:r>
              <a:rPr lang="en-IN" i="1" dirty="0">
                <a:solidFill>
                  <a:schemeClr val="tx1"/>
                </a:solidFill>
              </a:rPr>
              <a:t> paneer tikka"</a:t>
            </a:r>
          </a:p>
          <a:p>
            <a:r>
              <a:rPr lang="en-IN" i="1" dirty="0">
                <a:solidFill>
                  <a:schemeClr val="tx1"/>
                </a:solidFill>
              </a:rPr>
              <a:t>"</a:t>
            </a:r>
            <a:r>
              <a:rPr lang="en-IN" i="1" dirty="0" err="1">
                <a:solidFill>
                  <a:schemeClr val="tx1"/>
                </a:solidFill>
              </a:rPr>
              <a:t>Haldiram's</a:t>
            </a:r>
            <a:r>
              <a:rPr lang="en-IN" i="1" dirty="0">
                <a:solidFill>
                  <a:schemeClr val="tx1"/>
                </a:solidFill>
              </a:rPr>
              <a:t> </a:t>
            </a:r>
            <a:r>
              <a:rPr lang="en-IN" i="1" dirty="0" err="1">
                <a:solidFill>
                  <a:schemeClr val="tx1"/>
                </a:solidFill>
              </a:rPr>
              <a:t>bhel</a:t>
            </a:r>
            <a:r>
              <a:rPr lang="en-IN" i="1" dirty="0">
                <a:solidFill>
                  <a:schemeClr val="tx1"/>
                </a:solidFill>
              </a:rPr>
              <a:t> puri"</a:t>
            </a:r>
          </a:p>
          <a:p>
            <a:r>
              <a:rPr lang="en-IN" i="1" dirty="0">
                <a:solidFill>
                  <a:schemeClr val="tx1"/>
                </a:solidFill>
              </a:rPr>
              <a:t>"</a:t>
            </a:r>
            <a:r>
              <a:rPr lang="en-IN" i="1" dirty="0" err="1">
                <a:solidFill>
                  <a:schemeClr val="tx1"/>
                </a:solidFill>
              </a:rPr>
              <a:t>Haldiram's</a:t>
            </a:r>
            <a:r>
              <a:rPr lang="en-IN" i="1" dirty="0">
                <a:solidFill>
                  <a:schemeClr val="tx1"/>
                </a:solidFill>
              </a:rPr>
              <a:t> </a:t>
            </a:r>
            <a:r>
              <a:rPr lang="en-IN" i="1" dirty="0" err="1">
                <a:solidFill>
                  <a:schemeClr val="tx1"/>
                </a:solidFill>
              </a:rPr>
              <a:t>pani</a:t>
            </a:r>
            <a:r>
              <a:rPr lang="en-IN" i="1" dirty="0">
                <a:solidFill>
                  <a:schemeClr val="tx1"/>
                </a:solidFill>
              </a:rPr>
              <a:t> puri"</a:t>
            </a:r>
          </a:p>
          <a:p>
            <a:r>
              <a:rPr lang="en-IN" i="1" dirty="0">
                <a:solidFill>
                  <a:schemeClr val="tx1"/>
                </a:solidFill>
              </a:rPr>
              <a:t>"</a:t>
            </a:r>
            <a:r>
              <a:rPr lang="en-IN" i="1" dirty="0" err="1">
                <a:solidFill>
                  <a:schemeClr val="tx1"/>
                </a:solidFill>
              </a:rPr>
              <a:t>Haldiram's</a:t>
            </a:r>
            <a:r>
              <a:rPr lang="en-IN" i="1" dirty="0">
                <a:solidFill>
                  <a:schemeClr val="tx1"/>
                </a:solidFill>
              </a:rPr>
              <a:t> instant noodles"</a:t>
            </a:r>
          </a:p>
          <a:p>
            <a:r>
              <a:rPr lang="en-IN" i="1" dirty="0">
                <a:solidFill>
                  <a:schemeClr val="tx1"/>
                </a:solidFill>
              </a:rPr>
              <a:t>"</a:t>
            </a:r>
            <a:r>
              <a:rPr lang="en-IN" i="1" dirty="0" err="1">
                <a:solidFill>
                  <a:schemeClr val="tx1"/>
                </a:solidFill>
              </a:rPr>
              <a:t>Haldiram's</a:t>
            </a:r>
            <a:r>
              <a:rPr lang="en-IN" i="1" dirty="0">
                <a:solidFill>
                  <a:schemeClr val="tx1"/>
                </a:solidFill>
              </a:rPr>
              <a:t> popcorn"</a:t>
            </a:r>
          </a:p>
          <a:p>
            <a:r>
              <a:rPr lang="en-IN" i="1" dirty="0">
                <a:solidFill>
                  <a:schemeClr val="tx1"/>
                </a:solidFill>
              </a:rPr>
              <a:t>"</a:t>
            </a:r>
            <a:r>
              <a:rPr lang="en-IN" i="1" dirty="0" err="1">
                <a:solidFill>
                  <a:schemeClr val="tx1"/>
                </a:solidFill>
              </a:rPr>
              <a:t>Haldiram's</a:t>
            </a:r>
            <a:r>
              <a:rPr lang="en-IN" i="1" dirty="0">
                <a:solidFill>
                  <a:schemeClr val="tx1"/>
                </a:solidFill>
              </a:rPr>
              <a:t> gift packs"</a:t>
            </a:r>
          </a:p>
        </p:txBody>
      </p:sp>
      <p:pic>
        <p:nvPicPr>
          <p:cNvPr id="4" name="Picture 3">
            <a:extLst>
              <a:ext uri="{FF2B5EF4-FFF2-40B4-BE49-F238E27FC236}">
                <a16:creationId xmlns:a16="http://schemas.microsoft.com/office/drawing/2014/main" id="{C29F4490-1B62-3F7D-D2F5-B71367BD6ED6}"/>
              </a:ext>
            </a:extLst>
          </p:cNvPr>
          <p:cNvPicPr>
            <a:picLocks noChangeAspect="1"/>
          </p:cNvPicPr>
          <p:nvPr/>
        </p:nvPicPr>
        <p:blipFill>
          <a:blip r:embed="rId3">
            <a:biLevel thresh="75000"/>
            <a:alphaModFix/>
            <a:extLst>
              <a:ext uri="{BEBA8EAE-BF5A-486C-A8C5-ECC9F3942E4B}">
                <a14:imgProps xmlns:a14="http://schemas.microsoft.com/office/drawing/2010/main">
                  <a14:imgLayer r:embed="rId4">
                    <a14:imgEffect>
                      <a14:sharpenSoften amount="50000"/>
                    </a14:imgEffect>
                    <a14:imgEffect>
                      <a14:saturation sat="300000"/>
                    </a14:imgEffect>
                  </a14:imgLayer>
                </a14:imgProps>
              </a:ext>
            </a:extLst>
          </a:blip>
          <a:stretch>
            <a:fillRect/>
          </a:stretch>
        </p:blipFill>
        <p:spPr>
          <a:xfrm>
            <a:off x="1" y="0"/>
            <a:ext cx="6819900" cy="5143500"/>
          </a:xfrm>
          <a:prstGeom prst="rect">
            <a:avLst/>
          </a:prstGeom>
          <a:effectLst>
            <a:glow rad="76200">
              <a:schemeClr val="accent3">
                <a:satMod val="175000"/>
                <a:alpha val="40000"/>
              </a:schemeClr>
            </a:glow>
          </a:effectLst>
        </p:spPr>
      </p:pic>
    </p:spTree>
    <p:extLst>
      <p:ext uri="{BB962C8B-B14F-4D97-AF65-F5344CB8AC3E}">
        <p14:creationId xmlns:p14="http://schemas.microsoft.com/office/powerpoint/2010/main" val="599624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766948" y="-6773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68" name="Google Shape;68;p15"/>
          <p:cNvSpPr txBox="1"/>
          <p:nvPr/>
        </p:nvSpPr>
        <p:spPr>
          <a:xfrm>
            <a:off x="766948" y="745867"/>
            <a:ext cx="7610100" cy="4493508"/>
          </a:xfrm>
          <a:prstGeom prst="rect">
            <a:avLst/>
          </a:prstGeom>
          <a:noFill/>
          <a:ln>
            <a:noFill/>
          </a:ln>
        </p:spPr>
        <p:txBody>
          <a:bodyPr spcFirstLastPara="1" wrap="square" lIns="91425" tIns="91425" rIns="91425" bIns="91425" anchor="t" anchorCtr="0">
            <a:spAutoFit/>
          </a:bodyPr>
          <a:lstStyle/>
          <a:p>
            <a:pPr marL="425450" indent="-285750">
              <a:buSzPct val="100000"/>
              <a:buFont typeface="Arial" panose="020B0604020202020204" pitchFamily="34" charset="0"/>
              <a:buChar char="●"/>
            </a:pPr>
            <a:r>
              <a:rPr lang="en-GB" b="1" dirty="0"/>
              <a:t>Research Brand Identity: </a:t>
            </a:r>
            <a:r>
              <a:rPr lang="en-GB" dirty="0"/>
              <a:t>Study the brand's mission, values, vision, and unique selling propositions (USPs).</a:t>
            </a:r>
          </a:p>
          <a:p>
            <a:r>
              <a:rPr lang="en-GB" b="1" dirty="0"/>
              <a:t>BRAND/TITLE FOR THE PROJECT: HALDIRAM’S</a:t>
            </a:r>
          </a:p>
          <a:p>
            <a:endParaRPr lang="en-GB" b="1" dirty="0"/>
          </a:p>
          <a:p>
            <a:r>
              <a:rPr lang="en-GB" b="1" dirty="0"/>
              <a:t>Founded: </a:t>
            </a:r>
            <a:r>
              <a:rPr lang="en-GB" dirty="0"/>
              <a:t>1937 Rajasthan, India.</a:t>
            </a:r>
            <a:endParaRPr lang="en-GB" b="1" dirty="0"/>
          </a:p>
          <a:p>
            <a:endParaRPr lang="en-GB" b="1" dirty="0"/>
          </a:p>
          <a:p>
            <a:pPr algn="l"/>
            <a:r>
              <a:rPr lang="en-GB" b="1" dirty="0"/>
              <a:t>Founder: </a:t>
            </a:r>
            <a:r>
              <a:rPr lang="en-IN" b="0" i="0" dirty="0">
                <a:solidFill>
                  <a:schemeClr val="tx1"/>
                </a:solidFill>
                <a:effectLst/>
                <a:latin typeface="+mj-lt"/>
              </a:rPr>
              <a:t>Ganga </a:t>
            </a:r>
            <a:r>
              <a:rPr lang="en-IN" b="0" i="0" dirty="0" err="1">
                <a:solidFill>
                  <a:schemeClr val="tx1"/>
                </a:solidFill>
                <a:effectLst/>
                <a:latin typeface="+mj-lt"/>
              </a:rPr>
              <a:t>Bhishen</a:t>
            </a:r>
            <a:r>
              <a:rPr lang="en-IN" b="0" i="0" dirty="0">
                <a:solidFill>
                  <a:schemeClr val="tx1"/>
                </a:solidFill>
                <a:effectLst/>
                <a:latin typeface="+mj-lt"/>
              </a:rPr>
              <a:t> Agarwal.</a:t>
            </a:r>
          </a:p>
          <a:p>
            <a:pPr algn="l"/>
            <a:endParaRPr lang="en-IN" dirty="0">
              <a:solidFill>
                <a:schemeClr val="tx1"/>
              </a:solidFill>
              <a:latin typeface="+mj-lt"/>
            </a:endParaRPr>
          </a:p>
          <a:p>
            <a:pPr algn="l"/>
            <a:r>
              <a:rPr lang="en-IN" b="1" dirty="0">
                <a:solidFill>
                  <a:schemeClr val="tx1"/>
                </a:solidFill>
                <a:latin typeface="+mj-lt"/>
              </a:rPr>
              <a:t>Industry type: </a:t>
            </a:r>
            <a:r>
              <a:rPr lang="en-IN" dirty="0">
                <a:solidFill>
                  <a:schemeClr val="tx1"/>
                </a:solidFill>
                <a:latin typeface="+mj-lt"/>
              </a:rPr>
              <a:t>Food.&amp; beverage.</a:t>
            </a:r>
            <a:endParaRPr lang="en-GB" b="1" dirty="0"/>
          </a:p>
          <a:p>
            <a:endParaRPr lang="en-GB" b="1" dirty="0"/>
          </a:p>
          <a:p>
            <a:r>
              <a:rPr lang="en-GB" b="1" dirty="0"/>
              <a:t>URLs: </a:t>
            </a:r>
            <a:r>
              <a:rPr lang="en-GB" dirty="0">
                <a:hlinkClick r:id="rId3"/>
              </a:rPr>
              <a:t>https://www.haldiram.com/</a:t>
            </a:r>
            <a:r>
              <a:rPr lang="en-GB" dirty="0"/>
              <a:t>, </a:t>
            </a:r>
            <a:r>
              <a:rPr lang="en-GB" dirty="0">
                <a:hlinkClick r:id="rId4"/>
              </a:rPr>
              <a:t>https://www.haldirams.com/</a:t>
            </a:r>
            <a:r>
              <a:rPr lang="en-GB" dirty="0"/>
              <a:t>.</a:t>
            </a:r>
          </a:p>
          <a:p>
            <a:endParaRPr lang="en-GB" dirty="0"/>
          </a:p>
          <a:p>
            <a:r>
              <a:rPr lang="en-GB" b="1" dirty="0"/>
              <a:t>Logo: </a:t>
            </a:r>
            <a:endParaRPr lang="en-GB" dirty="0"/>
          </a:p>
          <a:p>
            <a:endParaRPr lang="en-GB" b="1" dirty="0"/>
          </a:p>
          <a:p>
            <a:endParaRPr lang="en-GB" b="1" dirty="0"/>
          </a:p>
          <a:p>
            <a:r>
              <a:rPr lang="en-GB" b="1" dirty="0"/>
              <a:t>Brand colours: </a:t>
            </a:r>
            <a:r>
              <a:rPr lang="en-GB" dirty="0">
                <a:solidFill>
                  <a:schemeClr val="tx1"/>
                </a:solidFill>
              </a:rPr>
              <a:t>Red, white/Yellow, red.</a:t>
            </a:r>
          </a:p>
          <a:p>
            <a:endParaRPr lang="en-GB" b="1" dirty="0">
              <a:solidFill>
                <a:schemeClr val="tx1"/>
              </a:solidFill>
            </a:endParaRPr>
          </a:p>
          <a:p>
            <a:pPr marL="0" lvl="0" indent="0" algn="l" rtl="0">
              <a:spcBef>
                <a:spcPts val="0"/>
              </a:spcBef>
              <a:spcAft>
                <a:spcPts val="0"/>
              </a:spcAft>
              <a:buNone/>
            </a:pPr>
            <a:r>
              <a:rPr lang="en-GB" b="1" dirty="0">
                <a:solidFill>
                  <a:schemeClr val="tx1"/>
                </a:solidFill>
              </a:rPr>
              <a:t>Mission/Values: </a:t>
            </a:r>
            <a:r>
              <a:rPr lang="en-GB" dirty="0" err="1">
                <a:solidFill>
                  <a:schemeClr val="tx1"/>
                </a:solidFill>
              </a:rPr>
              <a:t>Haldiram’s</a:t>
            </a:r>
            <a:r>
              <a:rPr lang="en-GB" dirty="0">
                <a:solidFill>
                  <a:schemeClr val="tx1"/>
                </a:solidFill>
              </a:rPr>
              <a:t> mission and vision is to </a:t>
            </a:r>
            <a:r>
              <a:rPr lang="en-US" dirty="0">
                <a:solidFill>
                  <a:schemeClr val="tx1"/>
                </a:solidFill>
                <a:latin typeface="Arial" panose="020B0604020202020204" pitchFamily="34" charset="0"/>
                <a:cs typeface="Arial" panose="020B0604020202020204" pitchFamily="34" charset="0"/>
              </a:rPr>
              <a:t>r</a:t>
            </a:r>
            <a:r>
              <a:rPr lang="en-US" b="0" i="0" dirty="0">
                <a:solidFill>
                  <a:schemeClr val="tx1"/>
                </a:solidFill>
                <a:effectLst/>
                <a:latin typeface="Arial" panose="020B0604020202020204" pitchFamily="34" charset="0"/>
                <a:cs typeface="Arial" panose="020B0604020202020204" pitchFamily="34" charset="0"/>
              </a:rPr>
              <a:t>eview, recreate and rediscover the trend of healthy eating and innovate and invent fresh new methods to nourish and delight everyone we </a:t>
            </a:r>
            <a:r>
              <a:rPr lang="en-US" b="0" i="0" dirty="0" err="1">
                <a:solidFill>
                  <a:schemeClr val="tx1"/>
                </a:solidFill>
                <a:effectLst/>
                <a:latin typeface="Arial" panose="020B0604020202020204" pitchFamily="34" charset="0"/>
                <a:cs typeface="Arial" panose="020B0604020202020204" pitchFamily="34" charset="0"/>
              </a:rPr>
              <a:t>serve.</a:t>
            </a:r>
            <a:r>
              <a:rPr lang="en-US" dirty="0" err="1">
                <a:solidFill>
                  <a:schemeClr val="tx1"/>
                </a:solidFill>
                <a:latin typeface="Arial" panose="020B0604020202020204" pitchFamily="34" charset="0"/>
                <a:cs typeface="Arial" panose="020B0604020202020204" pitchFamily="34" charset="0"/>
              </a:rPr>
              <a:t>To</a:t>
            </a:r>
            <a:r>
              <a:rPr lang="en-US" dirty="0">
                <a:solidFill>
                  <a:schemeClr val="tx1"/>
                </a:solidFill>
                <a:latin typeface="Arial" panose="020B0604020202020204" pitchFamily="34" charset="0"/>
                <a:cs typeface="Arial" panose="020B0604020202020204" pitchFamily="34" charset="0"/>
              </a:rPr>
              <a:t> a</a:t>
            </a:r>
            <a:r>
              <a:rPr lang="en-US" i="0" dirty="0">
                <a:solidFill>
                  <a:schemeClr val="tx1"/>
                </a:solidFill>
                <a:effectLst/>
                <a:latin typeface="Arial" panose="020B0604020202020204" pitchFamily="34" charset="0"/>
              </a:rPr>
              <a:t>chieve continuous and sustainable growth </a:t>
            </a:r>
            <a:r>
              <a:rPr lang="en-US" b="0" i="0" dirty="0">
                <a:solidFill>
                  <a:schemeClr val="tx1"/>
                </a:solidFill>
                <a:effectLst/>
                <a:latin typeface="Arial" panose="020B0604020202020204" pitchFamily="34" charset="0"/>
              </a:rPr>
              <a:t>in the business. It makes available</a:t>
            </a:r>
          </a:p>
        </p:txBody>
      </p:sp>
      <p:pic>
        <p:nvPicPr>
          <p:cNvPr id="2" name="Picture 1">
            <a:extLst>
              <a:ext uri="{FF2B5EF4-FFF2-40B4-BE49-F238E27FC236}">
                <a16:creationId xmlns:a16="http://schemas.microsoft.com/office/drawing/2014/main" id="{5166E72E-0DA6-E21B-47EA-4A089990F0A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20000"/>
                    </a14:imgEffect>
                  </a14:imgLayer>
                </a14:imgProps>
              </a:ext>
            </a:extLst>
          </a:blip>
          <a:stretch>
            <a:fillRect/>
          </a:stretch>
        </p:blipFill>
        <p:spPr>
          <a:xfrm>
            <a:off x="3175651" y="3193561"/>
            <a:ext cx="2408129" cy="778119"/>
          </a:xfrm>
          <a:prstGeom prst="rect">
            <a:avLst/>
          </a:prstGeom>
        </p:spPr>
      </p:pic>
      <p:pic>
        <p:nvPicPr>
          <p:cNvPr id="3" name="Picture 2">
            <a:extLst>
              <a:ext uri="{FF2B5EF4-FFF2-40B4-BE49-F238E27FC236}">
                <a16:creationId xmlns:a16="http://schemas.microsoft.com/office/drawing/2014/main" id="{F5BC6A9B-4420-CACD-9EC8-E4C0E99083FD}"/>
              </a:ext>
            </a:extLst>
          </p:cNvPr>
          <p:cNvPicPr>
            <a:picLocks noChangeAspect="1"/>
          </p:cNvPicPr>
          <p:nvPr/>
        </p:nvPicPr>
        <p:blipFill>
          <a:blip r:embed="rId7"/>
          <a:stretch>
            <a:fillRect/>
          </a:stretch>
        </p:blipFill>
        <p:spPr>
          <a:xfrm>
            <a:off x="1371079" y="3193562"/>
            <a:ext cx="1804572" cy="77811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p:nvPr/>
        </p:nvSpPr>
        <p:spPr>
          <a:xfrm>
            <a:off x="775075" y="493936"/>
            <a:ext cx="7593850" cy="1046410"/>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IN" sz="1400" dirty="0">
                <a:solidFill>
                  <a:schemeClr val="tx1"/>
                </a:solidFill>
              </a:rPr>
              <a:t>Amount of </a:t>
            </a:r>
            <a:r>
              <a:rPr lang="en-IN" sz="1400" dirty="0" err="1">
                <a:solidFill>
                  <a:schemeClr val="tx1"/>
                </a:solidFill>
              </a:rPr>
              <a:t>content</a:t>
            </a:r>
            <a:r>
              <a:rPr lang="en-IN" sz="1400" b="1" dirty="0" err="1">
                <a:solidFill>
                  <a:schemeClr val="tx1"/>
                </a:solidFill>
              </a:rPr>
              <a:t>:</a:t>
            </a:r>
            <a:r>
              <a:rPr lang="en-IN" sz="1400" dirty="0" err="1">
                <a:solidFill>
                  <a:schemeClr val="tx1"/>
                </a:solidFill>
              </a:rPr>
              <a:t>The</a:t>
            </a:r>
            <a:r>
              <a:rPr lang="en-IN" sz="1400" dirty="0">
                <a:solidFill>
                  <a:schemeClr val="tx1"/>
                </a:solidFill>
              </a:rPr>
              <a:t> page has a low volume if the text content which search engine can interpret as ‘thin content’. </a:t>
            </a:r>
          </a:p>
          <a:p>
            <a:pPr marL="285750" indent="-285750">
              <a:buFont typeface="Arial" panose="020B0604020202020204" pitchFamily="34" charset="0"/>
              <a:buChar char="•"/>
            </a:pPr>
            <a:r>
              <a:rPr lang="en-IN" sz="1400" dirty="0">
                <a:solidFill>
                  <a:schemeClr val="tx1"/>
                </a:solidFill>
              </a:rPr>
              <a:t>Word count</a:t>
            </a:r>
            <a:r>
              <a:rPr lang="en-IN" sz="1400" b="1" dirty="0">
                <a:solidFill>
                  <a:schemeClr val="tx1"/>
                </a:solidFill>
              </a:rPr>
              <a:t>: “</a:t>
            </a:r>
            <a:r>
              <a:rPr lang="en-IN" sz="1400" dirty="0">
                <a:solidFill>
                  <a:schemeClr val="tx1"/>
                </a:solidFill>
              </a:rPr>
              <a:t>200 words”. It has been well researched that higher text content volumes are related to better ranking ability in general .</a:t>
            </a:r>
          </a:p>
        </p:txBody>
      </p:sp>
      <p:pic>
        <p:nvPicPr>
          <p:cNvPr id="4" name="Picture 3">
            <a:extLst>
              <a:ext uri="{FF2B5EF4-FFF2-40B4-BE49-F238E27FC236}">
                <a16:creationId xmlns:a16="http://schemas.microsoft.com/office/drawing/2014/main" id="{EDDB3436-8F8B-6519-10B4-E51BA47B660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tretch>
            <a:fillRect/>
          </a:stretch>
        </p:blipFill>
        <p:spPr>
          <a:xfrm>
            <a:off x="0" y="1540346"/>
            <a:ext cx="9144000" cy="3603154"/>
          </a:xfrm>
          <a:prstGeom prst="rect">
            <a:avLst/>
          </a:prstGeom>
        </p:spPr>
      </p:pic>
    </p:spTree>
    <p:extLst>
      <p:ext uri="{BB962C8B-B14F-4D97-AF65-F5344CB8AC3E}">
        <p14:creationId xmlns:p14="http://schemas.microsoft.com/office/powerpoint/2010/main" val="4208949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p:nvPr/>
        </p:nvSpPr>
        <p:spPr>
          <a:xfrm>
            <a:off x="915150" y="525051"/>
            <a:ext cx="7313700" cy="4093398"/>
          </a:xfrm>
          <a:prstGeom prst="rect">
            <a:avLst/>
          </a:prstGeom>
          <a:noFill/>
          <a:ln>
            <a:noFill/>
          </a:ln>
        </p:spPr>
        <p:txBody>
          <a:bodyPr spcFirstLastPara="1" wrap="square" lIns="91425" tIns="91425" rIns="91425" bIns="91425" anchor="t" anchorCtr="0">
            <a:spAutoFit/>
          </a:bodyPr>
          <a:lstStyle/>
          <a:p>
            <a:r>
              <a:rPr lang="en-GB" sz="1600" b="1" dirty="0"/>
              <a:t>On page Optimization:</a:t>
            </a:r>
            <a:endParaRPr lang="en-IN" sz="1600" b="1" dirty="0"/>
          </a:p>
          <a:p>
            <a:pPr marL="285750" indent="-285750">
              <a:buFont typeface="Arial" panose="020B0604020202020204" pitchFamily="34" charset="0"/>
              <a:buChar char="•"/>
            </a:pPr>
            <a:r>
              <a:rPr lang="en-IN" sz="1400" dirty="0"/>
              <a:t>Title Tag : it has an optimal length between 10 and 70 characters. E.g., </a:t>
            </a:r>
            <a:r>
              <a:rPr lang="en-IN" sz="1400" dirty="0" err="1"/>
              <a:t>Haldiram’s</a:t>
            </a:r>
            <a:r>
              <a:rPr lang="en-IN" dirty="0"/>
              <a:t>: </a:t>
            </a:r>
            <a:r>
              <a:rPr lang="en-IN" sz="1400" dirty="0"/>
              <a:t>Length=10.</a:t>
            </a:r>
          </a:p>
          <a:p>
            <a:pPr marL="285750" indent="-285750">
              <a:buFont typeface="Arial" panose="020B0604020202020204" pitchFamily="34" charset="0"/>
              <a:buChar char="•"/>
            </a:pPr>
            <a:r>
              <a:rPr lang="en-IN" sz="1400" dirty="0"/>
              <a:t>Meta Description Tag</a:t>
            </a:r>
            <a:r>
              <a:rPr lang="en-IN" sz="1400" b="1" dirty="0"/>
              <a:t>: </a:t>
            </a:r>
            <a:r>
              <a:rPr lang="en-IN" sz="1400" dirty="0"/>
              <a:t>The page appears to be missing. A</a:t>
            </a:r>
            <a:r>
              <a:rPr lang="en-IN" sz="1400" b="1" dirty="0"/>
              <a:t> </a:t>
            </a:r>
            <a:r>
              <a:rPr lang="en-IN" sz="1400" dirty="0"/>
              <a:t>meta description is important for search engines to understand the content of our page, and is often shown as the description text blur in search results.</a:t>
            </a:r>
          </a:p>
          <a:p>
            <a:r>
              <a:rPr lang="en-IN" dirty="0"/>
              <a:t> Example: Searching for </a:t>
            </a:r>
            <a:r>
              <a:rPr lang="en-US" dirty="0"/>
              <a:t>namkeen snacks and sweets online order:</a:t>
            </a:r>
            <a:endParaRPr lang="en-IN" dirty="0"/>
          </a:p>
          <a:p>
            <a:endParaRPr lang="en-IN"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1400" dirty="0"/>
          </a:p>
          <a:p>
            <a:endParaRPr lang="en-IN" dirty="0"/>
          </a:p>
          <a:p>
            <a:endParaRPr lang="en-IN" dirty="0"/>
          </a:p>
          <a:p>
            <a:pPr marL="285750" indent="-285750">
              <a:buFont typeface="Arial" panose="020B0604020202020204" pitchFamily="34" charset="0"/>
              <a:buChar char="•"/>
            </a:pPr>
            <a:r>
              <a:rPr lang="en-IN" sz="1400" dirty="0"/>
              <a:t>SERP Snippet Preview</a:t>
            </a:r>
            <a:r>
              <a:rPr lang="en-IN" sz="1400" b="1" dirty="0"/>
              <a:t>: </a:t>
            </a:r>
            <a:r>
              <a:rPr lang="en-IN" sz="1400" dirty="0"/>
              <a:t>This illustrates how the page may appear in search results.</a:t>
            </a:r>
          </a:p>
          <a:p>
            <a:r>
              <a:rPr lang="en-IN" dirty="0"/>
              <a:t>N</a:t>
            </a:r>
            <a:r>
              <a:rPr lang="en-IN" sz="1400" dirty="0"/>
              <a:t>ote: </a:t>
            </a:r>
            <a:r>
              <a:rPr lang="en-IN" dirty="0"/>
              <a:t>T</a:t>
            </a:r>
            <a:r>
              <a:rPr lang="en-IN" sz="1400" dirty="0"/>
              <a:t>his is </a:t>
            </a:r>
            <a:r>
              <a:rPr lang="en-IN" dirty="0"/>
              <a:t>i</a:t>
            </a:r>
            <a:r>
              <a:rPr lang="en-IN" sz="1400" dirty="0"/>
              <a:t>ntended as a guide and search engines are more frequently generating this content dynamically.</a:t>
            </a:r>
          </a:p>
        </p:txBody>
      </p:sp>
      <p:sp>
        <p:nvSpPr>
          <p:cNvPr id="5" name="TextBox 4">
            <a:extLst>
              <a:ext uri="{FF2B5EF4-FFF2-40B4-BE49-F238E27FC236}">
                <a16:creationId xmlns:a16="http://schemas.microsoft.com/office/drawing/2014/main" id="{65444074-13CB-522B-021E-90E57CF0FCA0}"/>
              </a:ext>
            </a:extLst>
          </p:cNvPr>
          <p:cNvSpPr txBox="1"/>
          <p:nvPr/>
        </p:nvSpPr>
        <p:spPr>
          <a:xfrm>
            <a:off x="954660" y="2076493"/>
            <a:ext cx="7274189" cy="1661993"/>
          </a:xfrm>
          <a:prstGeom prst="rect">
            <a:avLst/>
          </a:prstGeom>
          <a:noFill/>
        </p:spPr>
        <p:txBody>
          <a:bodyPr wrap="square">
            <a:spAutoFit/>
          </a:bodyPr>
          <a:lstStyle/>
          <a:p>
            <a:pPr eaLnBrk="0" fontAlgn="base" hangingPunct="0">
              <a:spcBef>
                <a:spcPct val="0"/>
              </a:spcBef>
              <a:spcAft>
                <a:spcPct val="0"/>
              </a:spcAft>
              <a:buClrTx/>
            </a:pPr>
            <a:r>
              <a:rPr kumimoji="0" lang="en-US" altLang="en-US" sz="1200" b="0" i="0" u="none" strike="noStrike" cap="none" normalizeH="0" baseline="0" dirty="0">
                <a:ln>
                  <a:noFill/>
                </a:ln>
                <a:solidFill>
                  <a:srgbClr val="4D5156"/>
                </a:solidFill>
                <a:effectLst/>
                <a:latin typeface="Arial" panose="020B0604020202020204" pitchFamily="34" charset="0"/>
                <a:cs typeface="Arial" panose="020B0604020202020204" pitchFamily="34" charset="0"/>
                <a:hlinkClick r:id="rId3"/>
              </a:rPr>
              <a:t>https://www.haldirams.com › sweets-73</a:t>
            </a:r>
            <a:endParaRPr kumimoji="0" lang="en-US" altLang="en-US" sz="1200" b="0" i="0" u="sng" strike="noStrike" cap="none" normalizeH="0" baseline="0" dirty="0">
              <a:ln>
                <a:noFill/>
              </a:ln>
              <a:solidFill>
                <a:srgbClr val="1A0DAB"/>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sng" strike="noStrike" cap="none" normalizeH="0" baseline="0" dirty="0">
                <a:ln>
                  <a:noFill/>
                </a:ln>
                <a:solidFill>
                  <a:srgbClr val="1A0DAB"/>
                </a:solidFill>
                <a:effectLst/>
                <a:latin typeface="Arial" panose="020B0604020202020204" pitchFamily="34" charset="0"/>
                <a:cs typeface="Arial" panose="020B0604020202020204" pitchFamily="34" charset="0"/>
              </a:rPr>
              <a:t>Buy </a:t>
            </a:r>
            <a:r>
              <a:rPr kumimoji="0" lang="en-US" altLang="en-US" sz="2400" b="0" i="0" u="sng" strike="noStrike" cap="none" normalizeH="0" baseline="0" dirty="0" err="1">
                <a:ln>
                  <a:noFill/>
                </a:ln>
                <a:solidFill>
                  <a:srgbClr val="1A0DAB"/>
                </a:solidFill>
                <a:effectLst/>
                <a:latin typeface="Arial" panose="020B0604020202020204" pitchFamily="34" charset="0"/>
                <a:cs typeface="Arial" panose="020B0604020202020204" pitchFamily="34" charset="0"/>
              </a:rPr>
              <a:t>Haldiram's</a:t>
            </a:r>
            <a:r>
              <a:rPr kumimoji="0" lang="en-US" altLang="en-US" sz="2400" b="0" i="0" u="sng" strike="noStrike" cap="none" normalizeH="0" baseline="0" dirty="0">
                <a:ln>
                  <a:noFill/>
                </a:ln>
                <a:solidFill>
                  <a:srgbClr val="1A0DAB"/>
                </a:solidFill>
                <a:effectLst/>
                <a:latin typeface="Arial" panose="020B0604020202020204" pitchFamily="34" charset="0"/>
                <a:cs typeface="Arial" panose="020B0604020202020204" pitchFamily="34" charset="0"/>
              </a:rPr>
              <a:t> Packed &amp; Tin Sweets Online at Best Price</a:t>
            </a:r>
            <a:endParaRPr kumimoji="0" lang="en-US" altLang="en-US" sz="2400" b="0" i="0" u="sng" strike="noStrike" cap="none" normalizeH="0" baseline="0" dirty="0">
              <a:ln>
                <a:noFill/>
              </a:ln>
              <a:solidFill>
                <a:srgbClr val="1A0DAB"/>
              </a:solidFill>
              <a:effectLst/>
              <a:latin typeface="Arial" panose="020B0604020202020204" pitchFamily="34" charset="0"/>
              <a:cs typeface="Arial" panose="020B0604020202020204" pitchFamily="34" charset="0"/>
              <a:hlinkClick r:id="rId3"/>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1A0DAB"/>
                </a:solidFill>
                <a:effectLst/>
                <a:latin typeface="Arial" panose="020B0604020202020204" pitchFamily="34" charset="0"/>
                <a:cs typeface="Arial" panose="020B0604020202020204" pitchFamily="34" charset="0"/>
                <a:hlinkClick r:id="rId3"/>
              </a:rPr>
              <a:t> </a:t>
            </a:r>
            <a:r>
              <a:rPr kumimoji="0" lang="en-US" altLang="en-US" sz="1400" b="0" i="0" u="sng" strike="noStrike" cap="none" normalizeH="0" baseline="0" dirty="0">
                <a:ln>
                  <a:noFill/>
                </a:ln>
                <a:solidFill>
                  <a:srgbClr val="1A0DAB"/>
                </a:solidFill>
                <a:effectLst/>
                <a:latin typeface="Arial" panose="020B0604020202020204" pitchFamily="34" charset="0"/>
                <a:cs typeface="Arial" panose="020B0604020202020204" pitchFamily="34" charset="0"/>
              </a:rPr>
              <a:t> </a:t>
            </a:r>
            <a:endParaRPr kumimoji="0" lang="en-US" altLang="en-US" b="0" i="0" u="sng" strike="noStrike" cap="none" normalizeH="0" baseline="0" dirty="0">
              <a:ln>
                <a:noFill/>
              </a:ln>
              <a:solidFill>
                <a:srgbClr val="20212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70757A"/>
                </a:solidFill>
                <a:effectLst/>
                <a:latin typeface="Arial" panose="020B0604020202020204" pitchFamily="34" charset="0"/>
                <a:cs typeface="Arial" panose="020B0604020202020204" pitchFamily="34" charset="0"/>
              </a:rPr>
              <a:t>Items 1 - 24 of 85 —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Order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Haldiram's</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packed sweets online from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Haldiram</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Nagpur's website. Select from wide range of Indian sweets like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Rasgulla</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Gulab Jamun,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6" name="Picture 2">
            <a:hlinkClick r:id="rId3"/>
            <a:extLst>
              <a:ext uri="{FF2B5EF4-FFF2-40B4-BE49-F238E27FC236}">
                <a16:creationId xmlns:a16="http://schemas.microsoft.com/office/drawing/2014/main" id="{E4FBE9EA-0BCB-E727-E0BD-129CFAC25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9316" y="2767435"/>
            <a:ext cx="280105" cy="28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454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E0FC345-4F88-993A-E6CF-C6654B20400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11289" y="1614311"/>
            <a:ext cx="9143999" cy="3529190"/>
          </a:xfrm>
          <a:prstGeom prst="rect">
            <a:avLst/>
          </a:prstGeom>
        </p:spPr>
      </p:pic>
      <p:pic>
        <p:nvPicPr>
          <p:cNvPr id="3" name="Picture 2">
            <a:extLst>
              <a:ext uri="{FF2B5EF4-FFF2-40B4-BE49-F238E27FC236}">
                <a16:creationId xmlns:a16="http://schemas.microsoft.com/office/drawing/2014/main" id="{A68E74EE-1A91-0BE4-9B0E-1DA508215164}"/>
              </a:ext>
              <a:ext uri="{C183D7F6-B498-43B3-948B-1728B52AA6E4}">
                <adec:decorative xmlns:adec="http://schemas.microsoft.com/office/drawing/2017/decorative" val="0"/>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Lst>
          </a:blip>
          <a:srcRect t="-689" b="-1"/>
          <a:stretch/>
        </p:blipFill>
        <p:spPr>
          <a:xfrm>
            <a:off x="11289" y="0"/>
            <a:ext cx="9132711" cy="1614310"/>
          </a:xfrm>
          <a:prstGeom prst="rect">
            <a:avLst/>
          </a:prstGeom>
        </p:spPr>
      </p:pic>
    </p:spTree>
    <p:extLst>
      <p:ext uri="{BB962C8B-B14F-4D97-AF65-F5344CB8AC3E}">
        <p14:creationId xmlns:p14="http://schemas.microsoft.com/office/powerpoint/2010/main" val="27827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766950" y="975625"/>
            <a:ext cx="7610100" cy="44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98" name="Google Shape;98;p20"/>
          <p:cNvSpPr txBox="1"/>
          <p:nvPr/>
        </p:nvSpPr>
        <p:spPr>
          <a:xfrm>
            <a:off x="383400" y="1486175"/>
            <a:ext cx="83772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Content Idea Generation &amp; Strategy:</a:t>
            </a:r>
            <a:r>
              <a:rPr lang="en-GB" dirty="0"/>
              <a:t> Create a content calendar for the remaining month of July by brainstorming content themes, exploring various formats like blog posts, videos, infographics, podcasts, and interactive quizzes, and scheduling publication dates mainly on Facebook &amp; Instagram. </a:t>
            </a:r>
            <a:br>
              <a:rPr lang="en-GB" dirty="0"/>
            </a:br>
            <a:br>
              <a:rPr lang="en-GB" dirty="0"/>
            </a:br>
            <a:r>
              <a:rPr lang="en-GB" dirty="0"/>
              <a:t>And include the strategy, aim and the idea behind these posts and story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a:t>
            </a:r>
            <a:r>
              <a:rPr lang="en-GB" u="sng" dirty="0">
                <a:solidFill>
                  <a:schemeClr val="hlink"/>
                </a:solidFill>
                <a:hlinkClick r:id="rId3"/>
              </a:rPr>
              <a:t>Content Calendar Example</a:t>
            </a:r>
            <a:r>
              <a:rPr lang="en-GB" dirty="0"/>
              <a:t> (Try creating a table for the month of July)</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0"/>
          <p:cNvSpPr txBox="1"/>
          <p:nvPr/>
        </p:nvSpPr>
        <p:spPr>
          <a:xfrm>
            <a:off x="3070578" y="9172"/>
            <a:ext cx="3002841" cy="5139838"/>
          </a:xfrm>
          <a:prstGeom prst="rect">
            <a:avLst/>
          </a:prstGeom>
          <a:noFill/>
          <a:ln>
            <a:noFill/>
          </a:ln>
        </p:spPr>
        <p:txBody>
          <a:bodyPr spcFirstLastPara="1" wrap="square" lIns="91425" tIns="91425" rIns="91425" bIns="91425" anchor="t" anchorCtr="0">
            <a:spAutoFit/>
          </a:bodyPr>
          <a:lstStyle/>
          <a:p>
            <a:pPr marL="139700" lvl="0" rtl="0">
              <a:spcBef>
                <a:spcPts val="0"/>
              </a:spcBef>
              <a:spcAft>
                <a:spcPts val="0"/>
              </a:spcAft>
              <a:buSzPts val="1400"/>
            </a:pPr>
            <a:r>
              <a:rPr lang="en-GB" b="1" dirty="0"/>
              <a:t>2023</a:t>
            </a:r>
          </a:p>
          <a:p>
            <a:pPr marL="139700" lvl="0" rtl="0">
              <a:spcBef>
                <a:spcPts val="0"/>
              </a:spcBef>
              <a:spcAft>
                <a:spcPts val="0"/>
              </a:spcAft>
              <a:buSzPts val="1400"/>
            </a:pPr>
            <a:endParaRPr lang="en-GB" b="1" dirty="0"/>
          </a:p>
          <a:p>
            <a:pPr marL="139700" lvl="0" rtl="0">
              <a:spcBef>
                <a:spcPts val="0"/>
              </a:spcBef>
              <a:spcAft>
                <a:spcPts val="0"/>
              </a:spcAft>
              <a:buSzPts val="1400"/>
            </a:pPr>
            <a:r>
              <a:rPr lang="en-GB" b="1" dirty="0"/>
              <a:t>August</a:t>
            </a:r>
          </a:p>
          <a:p>
            <a:pPr marL="139700">
              <a:buSzPts val="1400"/>
            </a:pPr>
            <a:r>
              <a:rPr lang="en-GB" b="1" dirty="0"/>
              <a:t>30</a:t>
            </a:r>
            <a:r>
              <a:rPr lang="en-GB" b="1" baseline="30000" dirty="0"/>
              <a:t>th</a:t>
            </a:r>
            <a:r>
              <a:rPr lang="en-GB" b="1" dirty="0"/>
              <a:t>: </a:t>
            </a:r>
          </a:p>
          <a:p>
            <a:pPr marL="425450" indent="-285750">
              <a:buSzPts val="1400"/>
              <a:buFont typeface="Arial" panose="020B0604020202020204" pitchFamily="34" charset="0"/>
              <a:buChar char="•"/>
            </a:pPr>
            <a:r>
              <a:rPr lang="en-GB" dirty="0"/>
              <a:t>Blog post: Four summer special Indian meals</a:t>
            </a:r>
          </a:p>
          <a:p>
            <a:pPr marL="425450" indent="-285750">
              <a:buSzPts val="1400"/>
              <a:buFont typeface="Arial" panose="020B0604020202020204" pitchFamily="34" charset="0"/>
              <a:buChar char="•"/>
            </a:pPr>
            <a:r>
              <a:rPr lang="en-GB" dirty="0"/>
              <a:t>Infographics: </a:t>
            </a:r>
            <a:r>
              <a:rPr lang="en-US" i="0" dirty="0">
                <a:solidFill>
                  <a:schemeClr val="tx1"/>
                </a:solidFill>
                <a:effectLst/>
              </a:rPr>
              <a:t>Perks of Taking </a:t>
            </a:r>
            <a:r>
              <a:rPr lang="en-US" i="0" dirty="0" err="1">
                <a:solidFill>
                  <a:schemeClr val="tx1"/>
                </a:solidFill>
                <a:effectLst/>
              </a:rPr>
              <a:t>Haldiram’s</a:t>
            </a:r>
            <a:r>
              <a:rPr lang="en-US" i="0" dirty="0">
                <a:solidFill>
                  <a:schemeClr val="tx1"/>
                </a:solidFill>
                <a:effectLst/>
              </a:rPr>
              <a:t> Restaurant Franchise</a:t>
            </a:r>
          </a:p>
          <a:p>
            <a:pPr marL="139700">
              <a:buSzPts val="1400"/>
            </a:pPr>
            <a:endParaRPr lang="en-US" i="0" dirty="0">
              <a:solidFill>
                <a:schemeClr val="tx1"/>
              </a:solidFill>
              <a:effectLst/>
            </a:endParaRPr>
          </a:p>
          <a:p>
            <a:pPr marL="139700">
              <a:buSzPts val="1400"/>
            </a:pPr>
            <a:r>
              <a:rPr lang="en-US" b="1" dirty="0">
                <a:solidFill>
                  <a:schemeClr val="tx1"/>
                </a:solidFill>
              </a:rPr>
              <a:t>September</a:t>
            </a:r>
          </a:p>
          <a:p>
            <a:pPr marL="139700">
              <a:buSzPts val="1400"/>
            </a:pPr>
            <a:r>
              <a:rPr lang="en-US" b="1" i="0" dirty="0">
                <a:solidFill>
                  <a:schemeClr val="tx1"/>
                </a:solidFill>
                <a:effectLst/>
              </a:rPr>
              <a:t>1</a:t>
            </a:r>
            <a:r>
              <a:rPr lang="en-US" b="1" i="0" baseline="30000" dirty="0">
                <a:solidFill>
                  <a:schemeClr val="tx1"/>
                </a:solidFill>
                <a:effectLst/>
              </a:rPr>
              <a:t>st</a:t>
            </a:r>
            <a:r>
              <a:rPr lang="en-US" b="1" i="0" dirty="0">
                <a:solidFill>
                  <a:schemeClr val="tx1"/>
                </a:solidFill>
                <a:effectLst/>
              </a:rPr>
              <a:t>: </a:t>
            </a:r>
          </a:p>
          <a:p>
            <a:pPr marL="425450" indent="-285750">
              <a:buSzPts val="1400"/>
              <a:buFont typeface="Arial" panose="020B0604020202020204" pitchFamily="34" charset="0"/>
              <a:buChar char="•"/>
            </a:pPr>
            <a:r>
              <a:rPr lang="en-GB" sz="1400" dirty="0">
                <a:solidFill>
                  <a:schemeClr val="tx1"/>
                </a:solidFill>
              </a:rPr>
              <a:t>Instagram Story: </a:t>
            </a:r>
            <a:r>
              <a:rPr lang="en-US" dirty="0">
                <a:solidFill>
                  <a:schemeClr val="tx1"/>
                </a:solidFill>
              </a:rPr>
              <a:t>Poll.</a:t>
            </a:r>
          </a:p>
          <a:p>
            <a:pPr marL="139700">
              <a:buSzPts val="1400"/>
            </a:pPr>
            <a:r>
              <a:rPr lang="en-US" b="1" i="0" dirty="0">
                <a:solidFill>
                  <a:schemeClr val="tx1"/>
                </a:solidFill>
                <a:effectLst/>
              </a:rPr>
              <a:t>2</a:t>
            </a:r>
            <a:r>
              <a:rPr lang="en-US" b="1" i="0" baseline="30000" dirty="0">
                <a:solidFill>
                  <a:schemeClr val="tx1"/>
                </a:solidFill>
                <a:effectLst/>
              </a:rPr>
              <a:t>nd</a:t>
            </a:r>
            <a:r>
              <a:rPr lang="en-US" b="1" i="0" dirty="0">
                <a:solidFill>
                  <a:schemeClr val="tx1"/>
                </a:solidFill>
                <a:effectLst/>
              </a:rPr>
              <a:t>:</a:t>
            </a:r>
          </a:p>
          <a:p>
            <a:pPr marL="425450" indent="-285750">
              <a:buSzPts val="1400"/>
              <a:buFont typeface="Arial" panose="020B0604020202020204" pitchFamily="34" charset="0"/>
              <a:buChar char="•"/>
            </a:pPr>
            <a:r>
              <a:rPr lang="en-GB" sz="1400" dirty="0">
                <a:solidFill>
                  <a:schemeClr val="tx1"/>
                </a:solidFill>
              </a:rPr>
              <a:t>Instagram Story: Quizzes</a:t>
            </a:r>
            <a:endParaRPr lang="en-US" sz="1400" b="1" dirty="0">
              <a:solidFill>
                <a:schemeClr val="tx1"/>
              </a:solidFill>
            </a:endParaRPr>
          </a:p>
          <a:p>
            <a:pPr marL="139700">
              <a:buSzPts val="1400"/>
            </a:pPr>
            <a:r>
              <a:rPr lang="en-US" b="1" i="0" dirty="0">
                <a:solidFill>
                  <a:schemeClr val="tx1"/>
                </a:solidFill>
                <a:effectLst/>
              </a:rPr>
              <a:t>3</a:t>
            </a:r>
            <a:r>
              <a:rPr lang="en-US" b="1" i="0" baseline="30000" dirty="0">
                <a:solidFill>
                  <a:schemeClr val="tx1"/>
                </a:solidFill>
                <a:effectLst/>
              </a:rPr>
              <a:t>rd</a:t>
            </a:r>
            <a:r>
              <a:rPr lang="en-US" b="1" i="0" dirty="0">
                <a:solidFill>
                  <a:schemeClr val="tx1"/>
                </a:solidFill>
                <a:effectLst/>
              </a:rPr>
              <a:t>:</a:t>
            </a:r>
          </a:p>
          <a:p>
            <a:pPr marL="425450" indent="-285750">
              <a:buSzPts val="1400"/>
              <a:buFont typeface="Arial" panose="020B0604020202020204" pitchFamily="34" charset="0"/>
              <a:buChar char="•"/>
            </a:pPr>
            <a:r>
              <a:rPr lang="en-GB" sz="1400" dirty="0">
                <a:solidFill>
                  <a:schemeClr val="tx1"/>
                </a:solidFill>
              </a:rPr>
              <a:t>Instagram Story: </a:t>
            </a:r>
            <a:r>
              <a:rPr lang="en-US" dirty="0">
                <a:solidFill>
                  <a:srgbClr val="0E101A"/>
                </a:solidFill>
              </a:rPr>
              <a:t>Sneak peeks</a:t>
            </a:r>
          </a:p>
          <a:p>
            <a:pPr marL="139700">
              <a:buSzPts val="1400"/>
            </a:pPr>
            <a:r>
              <a:rPr lang="en-US" b="1" dirty="0">
                <a:solidFill>
                  <a:srgbClr val="0E101A"/>
                </a:solidFill>
              </a:rPr>
              <a:t>7</a:t>
            </a:r>
            <a:r>
              <a:rPr lang="en-US" b="1" baseline="30000" dirty="0">
                <a:solidFill>
                  <a:srgbClr val="0E101A"/>
                </a:solidFill>
              </a:rPr>
              <a:t>th</a:t>
            </a:r>
            <a:r>
              <a:rPr lang="en-US" b="1" dirty="0">
                <a:solidFill>
                  <a:srgbClr val="0E101A"/>
                </a:solidFill>
              </a:rPr>
              <a:t>:</a:t>
            </a:r>
          </a:p>
          <a:p>
            <a:pPr marL="425450" indent="-285750">
              <a:buSzPts val="1400"/>
              <a:buFont typeface="Arial" panose="020B0604020202020204" pitchFamily="34" charset="0"/>
              <a:buChar char="•"/>
            </a:pPr>
            <a:r>
              <a:rPr lang="en-US" dirty="0">
                <a:solidFill>
                  <a:srgbClr val="0E101A"/>
                </a:solidFill>
              </a:rPr>
              <a:t>Video: </a:t>
            </a:r>
            <a:r>
              <a:rPr lang="en-GB" dirty="0" err="1"/>
              <a:t>Haldiram's</a:t>
            </a:r>
            <a:r>
              <a:rPr lang="en-GB" dirty="0"/>
              <a:t> </a:t>
            </a:r>
            <a:r>
              <a:rPr lang="en-GB" dirty="0" err="1"/>
              <a:t>Bhujia</a:t>
            </a:r>
            <a:r>
              <a:rPr lang="en-GB" dirty="0"/>
              <a:t> Masala, crispy &amp; crunchy, traditional Namkeen, spiced &amp; </a:t>
            </a:r>
            <a:r>
              <a:rPr lang="en-GB" dirty="0" err="1"/>
              <a:t>flavorful</a:t>
            </a:r>
            <a:r>
              <a:rPr lang="en-GB" dirty="0"/>
              <a:t>, made with All Natural Ingredients</a:t>
            </a:r>
          </a:p>
        </p:txBody>
      </p:sp>
      <p:pic>
        <p:nvPicPr>
          <p:cNvPr id="2" name="Picture 2" descr="september-2023-social-media-holidays">
            <a:extLst>
              <a:ext uri="{FF2B5EF4-FFF2-40B4-BE49-F238E27FC236}">
                <a16:creationId xmlns:a16="http://schemas.microsoft.com/office/drawing/2014/main" id="{19312478-FA39-A30D-DA44-8869F626C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419" y="9172"/>
            <a:ext cx="3070577"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ugust-2023-social-media-holidays">
            <a:extLst>
              <a:ext uri="{FF2B5EF4-FFF2-40B4-BE49-F238E27FC236}">
                <a16:creationId xmlns:a16="http://schemas.microsoft.com/office/drawing/2014/main" id="{B456478D-0683-014E-E90C-160868B83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07057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222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1"/>
          <p:cNvSpPr txBox="1"/>
          <p:nvPr/>
        </p:nvSpPr>
        <p:spPr>
          <a:xfrm>
            <a:off x="383400" y="3662"/>
            <a:ext cx="8377200" cy="5139838"/>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dirty="0"/>
              <a:t>Reflect on the content ideas and marketing strategies process, discussing the challenges encountered and lessons learned.</a:t>
            </a:r>
          </a:p>
          <a:p>
            <a:pPr marL="0" lvl="0" indent="0" algn="l" rtl="0">
              <a:spcBef>
                <a:spcPts val="0"/>
              </a:spcBef>
              <a:spcAft>
                <a:spcPts val="0"/>
              </a:spcAft>
              <a:buNone/>
            </a:pPr>
            <a:endParaRPr lang="en-GB" dirty="0"/>
          </a:p>
          <a:p>
            <a:pPr algn="l"/>
            <a:r>
              <a:rPr lang="en-US" b="0" i="0" dirty="0">
                <a:solidFill>
                  <a:schemeClr val="tx1"/>
                </a:solidFill>
                <a:effectLst/>
                <a:latin typeface="Arial" panose="020B0604020202020204" pitchFamily="34" charset="0"/>
                <a:cs typeface="Arial" panose="020B0604020202020204" pitchFamily="34" charset="0"/>
              </a:rPr>
              <a:t>Whenever we talk about food companies, international brand names like Dominos, McDonald's, or KFC come into our mind. However, we have an Indian brand that has surpassed all these brands by selling Indian products. Yes, the brand is none other than </a:t>
            </a:r>
            <a:r>
              <a:rPr lang="en-US" b="0" i="0" dirty="0" err="1">
                <a:solidFill>
                  <a:schemeClr val="tx1"/>
                </a:solidFill>
                <a:effectLst/>
                <a:latin typeface="Arial" panose="020B0604020202020204" pitchFamily="34" charset="0"/>
                <a:cs typeface="Arial" panose="020B0604020202020204" pitchFamily="34" charset="0"/>
              </a:rPr>
              <a:t>Haldiram's</a:t>
            </a:r>
            <a:r>
              <a:rPr lang="en-US" b="0" i="0" dirty="0">
                <a:solidFill>
                  <a:schemeClr val="tx1"/>
                </a:solidFill>
                <a:effectLst/>
                <a:latin typeface="Arial" panose="020B0604020202020204" pitchFamily="34" charset="0"/>
                <a:cs typeface="Arial" panose="020B0604020202020204" pitchFamily="34" charset="0"/>
              </a:rPr>
              <a:t>. </a:t>
            </a:r>
            <a:r>
              <a:rPr lang="en-US" b="0" i="0" dirty="0" err="1">
                <a:solidFill>
                  <a:schemeClr val="tx1"/>
                </a:solidFill>
                <a:effectLst/>
                <a:latin typeface="Arial" panose="020B0604020202020204" pitchFamily="34" charset="0"/>
                <a:cs typeface="Arial" panose="020B0604020202020204" pitchFamily="34" charset="0"/>
              </a:rPr>
              <a:t>Haldiram's</a:t>
            </a:r>
            <a:r>
              <a:rPr lang="en-US" b="0" i="0" dirty="0">
                <a:solidFill>
                  <a:schemeClr val="tx1"/>
                </a:solidFill>
                <a:effectLst/>
                <a:latin typeface="Arial" panose="020B0604020202020204" pitchFamily="34" charset="0"/>
                <a:cs typeface="Arial" panose="020B0604020202020204" pitchFamily="34" charset="0"/>
              </a:rPr>
              <a:t> had started as a small shop in Bikaner. It has now become the largest snacks seller, selling its products in over 80 countries around the world.</a:t>
            </a:r>
          </a:p>
          <a:p>
            <a:pPr algn="l"/>
            <a:r>
              <a:rPr lang="en-US" b="0" i="0" dirty="0" err="1">
                <a:solidFill>
                  <a:schemeClr val="tx1"/>
                </a:solidFill>
                <a:effectLst/>
                <a:latin typeface="Arial" panose="020B0604020202020204" pitchFamily="34" charset="0"/>
                <a:cs typeface="Arial" panose="020B0604020202020204" pitchFamily="34" charset="0"/>
              </a:rPr>
              <a:t>Haldiram's</a:t>
            </a:r>
            <a:r>
              <a:rPr lang="en-US" b="0" i="0" dirty="0">
                <a:solidFill>
                  <a:schemeClr val="tx1"/>
                </a:solidFill>
                <a:effectLst/>
                <a:latin typeface="Arial" panose="020B0604020202020204" pitchFamily="34" charset="0"/>
                <a:cs typeface="Arial" panose="020B0604020202020204" pitchFamily="34" charset="0"/>
              </a:rPr>
              <a:t> is a name that started in the city of Bikaner in Rajasthan with its delicious </a:t>
            </a:r>
            <a:r>
              <a:rPr lang="en-US" b="0" i="0" dirty="0" err="1">
                <a:solidFill>
                  <a:schemeClr val="tx1"/>
                </a:solidFill>
                <a:effectLst/>
                <a:latin typeface="Arial" panose="020B0604020202020204" pitchFamily="34" charset="0"/>
                <a:cs typeface="Arial" panose="020B0604020202020204" pitchFamily="34" charset="0"/>
              </a:rPr>
              <a:t>Bhujia</a:t>
            </a:r>
            <a:r>
              <a:rPr lang="en-US" b="0" i="0" dirty="0">
                <a:solidFill>
                  <a:schemeClr val="tx1"/>
                </a:solidFill>
                <a:effectLst/>
                <a:latin typeface="Arial" panose="020B0604020202020204" pitchFamily="34" charset="0"/>
                <a:cs typeface="Arial" panose="020B0604020202020204" pitchFamily="34" charset="0"/>
              </a:rPr>
              <a:t>, but its great business strategies and introduction of new products from time to time made it a global brand today. The brand has not only grown and expanded but has also made a huge place for itself in our hearts.</a:t>
            </a:r>
          </a:p>
          <a:p>
            <a:pPr algn="l"/>
            <a:r>
              <a:rPr lang="en-US" b="0" i="0" dirty="0">
                <a:solidFill>
                  <a:schemeClr val="tx1"/>
                </a:solidFill>
                <a:effectLst/>
                <a:latin typeface="Arial" panose="020B0604020202020204" pitchFamily="34" charset="0"/>
                <a:cs typeface="Arial" panose="020B0604020202020204" pitchFamily="34" charset="0"/>
              </a:rPr>
              <a:t>The success story of </a:t>
            </a:r>
            <a:r>
              <a:rPr lang="en-US" b="0" i="0" dirty="0" err="1">
                <a:solidFill>
                  <a:schemeClr val="tx1"/>
                </a:solidFill>
                <a:effectLst/>
                <a:latin typeface="Arial" panose="020B0604020202020204" pitchFamily="34" charset="0"/>
                <a:cs typeface="Arial" panose="020B0604020202020204" pitchFamily="34" charset="0"/>
              </a:rPr>
              <a:t>Haldiram's</a:t>
            </a:r>
            <a:r>
              <a:rPr lang="en-US" b="0" i="0" dirty="0">
                <a:solidFill>
                  <a:schemeClr val="tx1"/>
                </a:solidFill>
                <a:effectLst/>
                <a:latin typeface="Arial" panose="020B0604020202020204" pitchFamily="34" charset="0"/>
                <a:cs typeface="Arial" panose="020B0604020202020204" pitchFamily="34" charset="0"/>
              </a:rPr>
              <a:t> is not only an achievement for itself but also a great source of inspiration for many.</a:t>
            </a:r>
          </a:p>
          <a:p>
            <a:pPr algn="l"/>
            <a:endParaRPr lang="en-US" b="0" i="0" dirty="0">
              <a:solidFill>
                <a:schemeClr val="tx1"/>
              </a:solidFill>
              <a:effectLst/>
              <a:latin typeface="Arial" panose="020B0604020202020204" pitchFamily="34" charset="0"/>
              <a:cs typeface="Arial" panose="020B0604020202020204" pitchFamily="34" charset="0"/>
            </a:endParaRPr>
          </a:p>
          <a:p>
            <a:pPr algn="l"/>
            <a:r>
              <a:rPr lang="en-US" b="1" i="0" dirty="0">
                <a:solidFill>
                  <a:schemeClr val="tx1"/>
                </a:solidFill>
                <a:effectLst/>
                <a:latin typeface="Arial" panose="020B0604020202020204" pitchFamily="34" charset="0"/>
                <a:cs typeface="Arial" panose="020B0604020202020204" pitchFamily="34" charset="0"/>
              </a:rPr>
              <a:t>The Success Story and Business Strategies of </a:t>
            </a:r>
            <a:r>
              <a:rPr lang="en-US" b="1" i="0" dirty="0" err="1">
                <a:solidFill>
                  <a:schemeClr val="tx1"/>
                </a:solidFill>
                <a:effectLst/>
                <a:latin typeface="Arial" panose="020B0604020202020204" pitchFamily="34" charset="0"/>
                <a:cs typeface="Arial" panose="020B0604020202020204" pitchFamily="34" charset="0"/>
              </a:rPr>
              <a:t>Haldiram’s</a:t>
            </a:r>
            <a:r>
              <a:rPr lang="en-US" b="1" dirty="0">
                <a:solidFill>
                  <a:schemeClr val="tx1"/>
                </a:solidFill>
                <a:latin typeface="Arial" panose="020B0604020202020204" pitchFamily="34" charset="0"/>
                <a:cs typeface="Arial" panose="020B0604020202020204" pitchFamily="34" charset="0"/>
              </a:rPr>
              <a:t>: </a:t>
            </a:r>
            <a:r>
              <a:rPr lang="en-US" b="0" i="0" dirty="0" err="1">
                <a:solidFill>
                  <a:schemeClr val="tx1"/>
                </a:solidFill>
                <a:effectLst/>
                <a:latin typeface="Arial" panose="020B0604020202020204" pitchFamily="34" charset="0"/>
                <a:cs typeface="Arial" panose="020B0604020202020204" pitchFamily="34" charset="0"/>
              </a:rPr>
              <a:t>Haldiram's</a:t>
            </a:r>
            <a:r>
              <a:rPr lang="en-US" b="0" i="0" dirty="0">
                <a:solidFill>
                  <a:schemeClr val="tx1"/>
                </a:solidFill>
                <a:effectLst/>
                <a:latin typeface="Arial" panose="020B0604020202020204" pitchFamily="34" charset="0"/>
                <a:cs typeface="Arial" panose="020B0604020202020204" pitchFamily="34" charset="0"/>
              </a:rPr>
              <a:t> owes its success to the contributions, dedication, and strategies of mainly three people:</a:t>
            </a:r>
          </a:p>
          <a:p>
            <a:pPr marL="342900" indent="-342900">
              <a:buFont typeface="+mj-lt"/>
              <a:buAutoNum type="arabicPeriod"/>
            </a:pPr>
            <a:r>
              <a:rPr lang="en-US" b="1" i="0" dirty="0">
                <a:solidFill>
                  <a:schemeClr val="tx1"/>
                </a:solidFill>
                <a:effectLst/>
                <a:latin typeface="Arial" panose="020B0604020202020204" pitchFamily="34" charset="0"/>
                <a:cs typeface="Arial" panose="020B0604020202020204" pitchFamily="34" charset="0"/>
              </a:rPr>
              <a:t>Ganga Bishan Agarwal, </a:t>
            </a:r>
            <a:r>
              <a:rPr lang="en-US" i="0" dirty="0">
                <a:solidFill>
                  <a:schemeClr val="tx1"/>
                </a:solidFill>
                <a:effectLst/>
                <a:latin typeface="Arial" panose="020B0604020202020204" pitchFamily="34" charset="0"/>
                <a:cs typeface="Arial" panose="020B0604020202020204" pitchFamily="34" charset="0"/>
              </a:rPr>
              <a:t>who </a:t>
            </a:r>
            <a:r>
              <a:rPr lang="en-US" dirty="0">
                <a:solidFill>
                  <a:schemeClr val="tx1"/>
                </a:solidFill>
                <a:latin typeface="Arial" panose="020B0604020202020204" pitchFamily="34" charset="0"/>
                <a:cs typeface="Arial" panose="020B0604020202020204" pitchFamily="34" charset="0"/>
              </a:rPr>
              <a:t>c</a:t>
            </a:r>
            <a:r>
              <a:rPr lang="en-US" i="0" dirty="0">
                <a:solidFill>
                  <a:schemeClr val="tx1"/>
                </a:solidFill>
                <a:effectLst/>
                <a:latin typeface="Arial" panose="020B0604020202020204" pitchFamily="34" charset="0"/>
                <a:cs typeface="Arial" panose="020B0604020202020204" pitchFamily="34" charset="0"/>
              </a:rPr>
              <a:t>hanged the fate of </a:t>
            </a:r>
            <a:r>
              <a:rPr lang="en-US" i="0" dirty="0" err="1">
                <a:solidFill>
                  <a:schemeClr val="tx1"/>
                </a:solidFill>
                <a:effectLst/>
                <a:latin typeface="Arial" panose="020B0604020202020204" pitchFamily="34" charset="0"/>
                <a:cs typeface="Arial" panose="020B0604020202020204" pitchFamily="34" charset="0"/>
              </a:rPr>
              <a:t>Haldiram’s</a:t>
            </a:r>
            <a:r>
              <a:rPr lang="en-US" i="0" dirty="0">
                <a:solidFill>
                  <a:schemeClr val="tx1"/>
                </a:solidFill>
                <a:effectLst/>
                <a:latin typeface="Arial" panose="020B0604020202020204" pitchFamily="34" charset="0"/>
                <a:cs typeface="Arial" panose="020B0604020202020204" pitchFamily="34" charset="0"/>
              </a:rPr>
              <a:t> forever,</a:t>
            </a:r>
          </a:p>
          <a:p>
            <a:pPr marL="342900" indent="-342900">
              <a:buFont typeface="+mj-lt"/>
              <a:buAutoNum type="arabicPeriod"/>
            </a:pPr>
            <a:r>
              <a:rPr lang="en-US" b="1" i="0" dirty="0">
                <a:solidFill>
                  <a:schemeClr val="tx1"/>
                </a:solidFill>
                <a:effectLst/>
                <a:latin typeface="Arial" panose="020B0604020202020204" pitchFamily="34" charset="0"/>
                <a:cs typeface="Arial" panose="020B0604020202020204" pitchFamily="34" charset="0"/>
              </a:rPr>
              <a:t>Shiv </a:t>
            </a:r>
            <a:r>
              <a:rPr lang="en-US" b="1" i="0" dirty="0" err="1">
                <a:solidFill>
                  <a:schemeClr val="tx1"/>
                </a:solidFill>
                <a:effectLst/>
                <a:latin typeface="Arial" panose="020B0604020202020204" pitchFamily="34" charset="0"/>
                <a:cs typeface="Arial" panose="020B0604020202020204" pitchFamily="34" charset="0"/>
              </a:rPr>
              <a:t>Kishan</a:t>
            </a:r>
            <a:r>
              <a:rPr lang="en-US" b="1" i="0" dirty="0">
                <a:solidFill>
                  <a:schemeClr val="tx1"/>
                </a:solidFill>
                <a:effectLst/>
                <a:latin typeface="Arial" panose="020B0604020202020204" pitchFamily="34" charset="0"/>
                <a:cs typeface="Arial" panose="020B0604020202020204" pitchFamily="34" charset="0"/>
              </a:rPr>
              <a:t> Agarwal, </a:t>
            </a:r>
            <a:r>
              <a:rPr lang="en-US" i="0" dirty="0">
                <a:solidFill>
                  <a:schemeClr val="tx1"/>
                </a:solidFill>
                <a:effectLst/>
                <a:latin typeface="Arial" panose="020B0604020202020204" pitchFamily="34" charset="0"/>
                <a:cs typeface="Arial" panose="020B0604020202020204" pitchFamily="34" charset="0"/>
              </a:rPr>
              <a:t>the </a:t>
            </a:r>
            <a:r>
              <a:rPr lang="en-US" dirty="0">
                <a:solidFill>
                  <a:schemeClr val="tx1"/>
                </a:solidFill>
                <a:latin typeface="Arial" panose="020B0604020202020204" pitchFamily="34" charset="0"/>
                <a:cs typeface="Arial" panose="020B0604020202020204" pitchFamily="34" charset="0"/>
              </a:rPr>
              <a:t>s</a:t>
            </a:r>
            <a:r>
              <a:rPr lang="en-US" i="0" dirty="0">
                <a:solidFill>
                  <a:schemeClr val="tx1"/>
                </a:solidFill>
                <a:effectLst/>
                <a:latin typeface="Arial" panose="020B0604020202020204" pitchFamily="34" charset="0"/>
                <a:cs typeface="Arial" panose="020B0604020202020204" pitchFamily="34" charset="0"/>
              </a:rPr>
              <a:t>econd </a:t>
            </a:r>
            <a:r>
              <a:rPr lang="en-US" dirty="0">
                <a:solidFill>
                  <a:schemeClr val="tx1"/>
                </a:solidFill>
                <a:latin typeface="Arial" panose="020B0604020202020204" pitchFamily="34" charset="0"/>
                <a:cs typeface="Arial" panose="020B0604020202020204" pitchFamily="34" charset="0"/>
              </a:rPr>
              <a:t>m</a:t>
            </a:r>
            <a:r>
              <a:rPr lang="en-US" i="0" dirty="0">
                <a:solidFill>
                  <a:schemeClr val="tx1"/>
                </a:solidFill>
                <a:effectLst/>
                <a:latin typeface="Arial" panose="020B0604020202020204" pitchFamily="34" charset="0"/>
                <a:cs typeface="Arial" panose="020B0604020202020204" pitchFamily="34" charset="0"/>
              </a:rPr>
              <a:t>astermind </a:t>
            </a:r>
            <a:r>
              <a:rPr lang="en-US" dirty="0">
                <a:solidFill>
                  <a:schemeClr val="tx1"/>
                </a:solidFill>
                <a:latin typeface="Arial" panose="020B0604020202020204" pitchFamily="34" charset="0"/>
                <a:cs typeface="Arial" panose="020B0604020202020204" pitchFamily="34" charset="0"/>
              </a:rPr>
              <a:t>b</a:t>
            </a:r>
            <a:r>
              <a:rPr lang="en-US" i="0" dirty="0">
                <a:solidFill>
                  <a:schemeClr val="tx1"/>
                </a:solidFill>
                <a:effectLst/>
                <a:latin typeface="Arial" panose="020B0604020202020204" pitchFamily="34" charset="0"/>
                <a:cs typeface="Arial" panose="020B0604020202020204" pitchFamily="34" charset="0"/>
              </a:rPr>
              <a:t>ehind the success, and</a:t>
            </a:r>
          </a:p>
          <a:p>
            <a:pPr marL="342900" indent="-342900">
              <a:buFont typeface="+mj-lt"/>
              <a:buAutoNum type="arabicPeriod"/>
            </a:pPr>
            <a:r>
              <a:rPr lang="en-US" b="1" i="0" dirty="0">
                <a:solidFill>
                  <a:schemeClr val="tx1"/>
                </a:solidFill>
                <a:effectLst/>
                <a:latin typeface="Arial" panose="020B0604020202020204" pitchFamily="34" charset="0"/>
                <a:cs typeface="Arial" panose="020B0604020202020204" pitchFamily="34" charset="0"/>
              </a:rPr>
              <a:t>Manohar Lal Agarwal, </a:t>
            </a:r>
            <a:r>
              <a:rPr lang="en-US" i="0" dirty="0">
                <a:solidFill>
                  <a:schemeClr val="tx1"/>
                </a:solidFill>
                <a:effectLst/>
                <a:latin typeface="Arial" panose="020B0604020202020204" pitchFamily="34" charset="0"/>
                <a:cs typeface="Arial" panose="020B0604020202020204" pitchFamily="34" charset="0"/>
              </a:rPr>
              <a:t>who’s</a:t>
            </a:r>
            <a:r>
              <a:rPr lang="en-US" b="1" i="0" dirty="0">
                <a:solidFill>
                  <a:schemeClr val="tx1"/>
                </a:solidFill>
                <a:effectLst/>
                <a:latin typeface="Arial" panose="020B0604020202020204" pitchFamily="34" charset="0"/>
                <a:cs typeface="Arial" panose="020B0604020202020204" pitchFamily="34" charset="0"/>
              </a:rPr>
              <a:t> </a:t>
            </a:r>
            <a:r>
              <a:rPr lang="en-US" i="0" dirty="0">
                <a:solidFill>
                  <a:schemeClr val="tx1"/>
                </a:solidFill>
                <a:effectLst/>
                <a:latin typeface="Arial" panose="020B0604020202020204" pitchFamily="34" charset="0"/>
                <a:cs typeface="Arial" panose="020B0604020202020204" pitchFamily="34" charset="0"/>
              </a:rPr>
              <a:t>smart </a:t>
            </a:r>
            <a:r>
              <a:rPr lang="en-US" dirty="0">
                <a:solidFill>
                  <a:schemeClr val="tx1"/>
                </a:solidFill>
                <a:latin typeface="Arial" panose="020B0604020202020204" pitchFamily="34" charset="0"/>
                <a:cs typeface="Arial" panose="020B0604020202020204" pitchFamily="34" charset="0"/>
              </a:rPr>
              <a:t>s</a:t>
            </a:r>
            <a:r>
              <a:rPr lang="en-US" i="0" dirty="0">
                <a:solidFill>
                  <a:schemeClr val="tx1"/>
                </a:solidFill>
                <a:effectLst/>
                <a:latin typeface="Arial" panose="020B0604020202020204" pitchFamily="34" charset="0"/>
                <a:cs typeface="Arial" panose="020B0604020202020204" pitchFamily="34" charset="0"/>
              </a:rPr>
              <a:t>trategies </a:t>
            </a:r>
            <a:r>
              <a:rPr lang="en-US" dirty="0">
                <a:solidFill>
                  <a:schemeClr val="tx1"/>
                </a:solidFill>
                <a:latin typeface="Arial" panose="020B0604020202020204" pitchFamily="34" charset="0"/>
                <a:cs typeface="Arial" panose="020B0604020202020204" pitchFamily="34" charset="0"/>
              </a:rPr>
              <a:t>m</a:t>
            </a:r>
            <a:r>
              <a:rPr lang="en-US" i="0" dirty="0">
                <a:solidFill>
                  <a:schemeClr val="tx1"/>
                </a:solidFill>
                <a:effectLst/>
                <a:latin typeface="Arial" panose="020B0604020202020204" pitchFamily="34" charset="0"/>
                <a:cs typeface="Arial" panose="020B0604020202020204" pitchFamily="34" charset="0"/>
              </a:rPr>
              <a:t>ade the brand </a:t>
            </a:r>
            <a:r>
              <a:rPr lang="en-US" dirty="0">
                <a:solidFill>
                  <a:schemeClr val="tx1"/>
                </a:solidFill>
                <a:latin typeface="Arial" panose="020B0604020202020204" pitchFamily="34" charset="0"/>
                <a:cs typeface="Arial" panose="020B0604020202020204" pitchFamily="34" charset="0"/>
              </a:rPr>
              <a:t>o</a:t>
            </a:r>
            <a:r>
              <a:rPr lang="en-US" i="0" dirty="0">
                <a:solidFill>
                  <a:schemeClr val="tx1"/>
                </a:solidFill>
                <a:effectLst/>
                <a:latin typeface="Arial" panose="020B0604020202020204" pitchFamily="34" charset="0"/>
                <a:cs typeface="Arial" panose="020B0604020202020204" pitchFamily="34" charset="0"/>
              </a:rPr>
              <a:t>ne of a kind.</a:t>
            </a:r>
          </a:p>
          <a:p>
            <a:pPr algn="l"/>
            <a:r>
              <a:rPr lang="en-US" b="0" i="0" dirty="0">
                <a:solidFill>
                  <a:schemeClr val="tx1"/>
                </a:solidFill>
                <a:effectLst/>
                <a:latin typeface="Arial" panose="020B0604020202020204" pitchFamily="34" charset="0"/>
                <a:cs typeface="Arial" panose="020B0604020202020204" pitchFamily="34" charset="0"/>
              </a:rPr>
              <a:t>These three are responsible for implementing great strategies that make the brand a lovable preference for many.</a:t>
            </a:r>
          </a:p>
          <a:p>
            <a:pPr algn="l"/>
            <a:endParaRPr lang="en-US" dirty="0">
              <a:solidFill>
                <a:schemeClr val="tx1"/>
              </a:solidFill>
              <a:latin typeface="Arial" panose="020B0604020202020204" pitchFamily="34" charset="0"/>
              <a:cs typeface="Arial" panose="020B0604020202020204" pitchFamily="34" charset="0"/>
            </a:endParaRPr>
          </a:p>
          <a:p>
            <a:r>
              <a:rPr lang="en-US" b="0" i="0" dirty="0">
                <a:solidFill>
                  <a:schemeClr val="tx1"/>
                </a:solidFill>
                <a:effectLst/>
                <a:latin typeface="Arial" panose="020B0604020202020204" pitchFamily="34" charset="0"/>
                <a:cs typeface="Arial" panose="020B0604020202020204" pitchFamily="34" charset="0"/>
              </a:rPr>
              <a:t>Marketing strategies:</a:t>
            </a:r>
            <a:r>
              <a:rPr lang="en-US" dirty="0">
                <a:latin typeface="Arial" panose="020B0604020202020204" pitchFamily="34" charset="0"/>
                <a:cs typeface="Arial" panose="020B0604020202020204" pitchFamily="34" charset="0"/>
              </a:rPr>
              <a:t> </a:t>
            </a:r>
            <a:r>
              <a:rPr lang="en-US" b="0" i="0" dirty="0">
                <a:solidFill>
                  <a:srgbClr val="000000"/>
                </a:solidFill>
                <a:effectLst/>
                <a:latin typeface="Arial" panose="020B0604020202020204" pitchFamily="34" charset="0"/>
              </a:rPr>
              <a:t>Marketing Strategy of </a:t>
            </a:r>
            <a:r>
              <a:rPr lang="en-US" b="0" i="0" dirty="0" err="1">
                <a:solidFill>
                  <a:srgbClr val="000000"/>
                </a:solidFill>
                <a:effectLst/>
                <a:latin typeface="Arial" panose="020B0604020202020204" pitchFamily="34" charset="0"/>
              </a:rPr>
              <a:t>Haldiram’s</a:t>
            </a:r>
            <a:r>
              <a:rPr lang="en-US" b="0" i="0" dirty="0">
                <a:solidFill>
                  <a:srgbClr val="000000"/>
                </a:solidFill>
                <a:effectLst/>
                <a:latin typeface="Arial" panose="020B0604020202020204" pitchFamily="34" charset="0"/>
              </a:rPr>
              <a:t> analyzes the brand with the marketing mix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1"/>
          <p:cNvSpPr txBox="1"/>
          <p:nvPr/>
        </p:nvSpPr>
        <p:spPr>
          <a:xfrm>
            <a:off x="383400" y="3662"/>
            <a:ext cx="8377200" cy="5139838"/>
          </a:xfrm>
          <a:prstGeom prst="rect">
            <a:avLst/>
          </a:prstGeom>
          <a:noFill/>
          <a:ln>
            <a:noFill/>
          </a:ln>
        </p:spPr>
        <p:txBody>
          <a:bodyPr spcFirstLastPara="1" wrap="square" lIns="91425" tIns="91425" rIns="91425" bIns="91425" anchor="t" anchorCtr="0">
            <a:spAutoFit/>
          </a:bodyPr>
          <a:lstStyle/>
          <a:p>
            <a:r>
              <a:rPr lang="en-US" b="0" i="0" dirty="0">
                <a:solidFill>
                  <a:srgbClr val="000000"/>
                </a:solidFill>
                <a:effectLst/>
                <a:latin typeface="Arial" panose="020B0604020202020204" pitchFamily="34" charset="0"/>
              </a:rPr>
              <a:t>framework which covers the 4Ps. These business strategies, based on </a:t>
            </a:r>
            <a:r>
              <a:rPr lang="en-US" b="0" i="0" dirty="0" err="1">
                <a:solidFill>
                  <a:srgbClr val="000000"/>
                </a:solidFill>
                <a:effectLst/>
                <a:latin typeface="Arial" panose="020B0604020202020204" pitchFamily="34" charset="0"/>
              </a:rPr>
              <a:t>Haldiram’s</a:t>
            </a:r>
            <a:r>
              <a:rPr lang="en-US" b="0" i="0" dirty="0">
                <a:solidFill>
                  <a:srgbClr val="000000"/>
                </a:solidFill>
                <a:effectLst/>
                <a:latin typeface="Arial" panose="020B0604020202020204" pitchFamily="34" charset="0"/>
              </a:rPr>
              <a:t> marketing mix, help the brand succeed in the market:</a:t>
            </a:r>
          </a:p>
          <a:p>
            <a:pPr marL="285750" indent="-285750">
              <a:buFont typeface="Arial" panose="020B0604020202020204" pitchFamily="34" charset="0"/>
              <a:buChar char="•"/>
            </a:pPr>
            <a:r>
              <a:rPr lang="en-IN" i="0" dirty="0">
                <a:solidFill>
                  <a:srgbClr val="000000"/>
                </a:solidFill>
                <a:effectLst/>
                <a:latin typeface="Arial" panose="020B0604020202020204" pitchFamily="34" charset="0"/>
              </a:rPr>
              <a:t>Product Strategy: </a:t>
            </a:r>
            <a:r>
              <a:rPr lang="en-IN" b="0" i="0" dirty="0">
                <a:solidFill>
                  <a:srgbClr val="000000"/>
                </a:solidFill>
                <a:effectLst/>
                <a:latin typeface="Arial" panose="020B0604020202020204" pitchFamily="34" charset="0"/>
              </a:rPr>
              <a:t>The various food products offered by </a:t>
            </a:r>
            <a:r>
              <a:rPr lang="en-IN" b="0" i="0" dirty="0" err="1">
                <a:solidFill>
                  <a:srgbClr val="000000"/>
                </a:solidFill>
                <a:effectLst/>
                <a:latin typeface="Arial" panose="020B0604020202020204" pitchFamily="34" charset="0"/>
              </a:rPr>
              <a:t>Haldiram’s</a:t>
            </a:r>
            <a:r>
              <a:rPr lang="en-IN" b="0" i="0" dirty="0">
                <a:solidFill>
                  <a:srgbClr val="000000"/>
                </a:solidFill>
                <a:effectLst/>
                <a:latin typeface="Arial" panose="020B0604020202020204" pitchFamily="34" charset="0"/>
              </a:rPr>
              <a:t> include namkeens, </a:t>
            </a:r>
            <a:r>
              <a:rPr lang="en-IN" b="0" i="0" dirty="0" err="1">
                <a:solidFill>
                  <a:srgbClr val="000000"/>
                </a:solidFill>
                <a:effectLst/>
                <a:latin typeface="Arial" panose="020B0604020202020204" pitchFamily="34" charset="0"/>
              </a:rPr>
              <a:t>papads</a:t>
            </a:r>
            <a:r>
              <a:rPr lang="en-IN" b="0" i="0" dirty="0">
                <a:solidFill>
                  <a:srgbClr val="000000"/>
                </a:solidFill>
                <a:effectLst/>
                <a:latin typeface="Arial" panose="020B0604020202020204" pitchFamily="34" charset="0"/>
              </a:rPr>
              <a:t>, sweets, drinks, banana chips, </a:t>
            </a:r>
            <a:r>
              <a:rPr lang="en-IN" b="0" i="0" dirty="0" err="1">
                <a:solidFill>
                  <a:srgbClr val="000000"/>
                </a:solidFill>
                <a:effectLst/>
                <a:latin typeface="Arial" panose="020B0604020202020204" pitchFamily="34" charset="0"/>
              </a:rPr>
              <a:t>halke</a:t>
            </a:r>
            <a:r>
              <a:rPr lang="en-IN" b="0" i="0" dirty="0">
                <a:solidFill>
                  <a:srgbClr val="000000"/>
                </a:solidFill>
                <a:effectLst/>
                <a:latin typeface="Arial" panose="020B0604020202020204" pitchFamily="34" charset="0"/>
              </a:rPr>
              <a:t> fluke, </a:t>
            </a:r>
            <a:r>
              <a:rPr lang="en-IN" b="0" i="0" dirty="0" err="1">
                <a:solidFill>
                  <a:srgbClr val="000000"/>
                </a:solidFill>
                <a:effectLst/>
                <a:latin typeface="Arial" panose="020B0604020202020204" pitchFamily="34" charset="0"/>
              </a:rPr>
              <a:t>takatak</a:t>
            </a:r>
            <a:r>
              <a:rPr lang="en-IN" b="0" i="0" dirty="0">
                <a:solidFill>
                  <a:srgbClr val="000000"/>
                </a:solidFill>
                <a:effectLst/>
                <a:latin typeface="Arial" panose="020B0604020202020204" pitchFamily="34" charset="0"/>
              </a:rPr>
              <a:t>, frozen curries, frozen paratha, frozen rice, frozen thali, frozen snacks and canned sweets.</a:t>
            </a:r>
            <a:endParaRPr lang="en-IN"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IN" i="0" dirty="0">
                <a:solidFill>
                  <a:srgbClr val="000000"/>
                </a:solidFill>
                <a:effectLst/>
                <a:latin typeface="Arial" panose="020B0604020202020204" pitchFamily="34" charset="0"/>
              </a:rPr>
              <a:t>Price/Pricing Strategy: </a:t>
            </a:r>
            <a:r>
              <a:rPr lang="en-US" b="0" i="0" dirty="0" err="1">
                <a:solidFill>
                  <a:srgbClr val="000000"/>
                </a:solidFill>
                <a:effectLst/>
                <a:latin typeface="Arial" panose="020B0604020202020204" pitchFamily="34" charset="0"/>
              </a:rPr>
              <a:t>Haldiram’s</a:t>
            </a:r>
            <a:r>
              <a:rPr lang="en-US" b="0" i="0" dirty="0">
                <a:solidFill>
                  <a:srgbClr val="000000"/>
                </a:solidFill>
                <a:effectLst/>
                <a:latin typeface="Arial" panose="020B0604020202020204" pitchFamily="34" charset="0"/>
              </a:rPr>
              <a:t> follows a competitive pricing strategy in order to compete with huge </a:t>
            </a:r>
            <a:r>
              <a:rPr lang="en-US" b="0" i="0" dirty="0" err="1">
                <a:solidFill>
                  <a:srgbClr val="000000"/>
                </a:solidFill>
                <a:effectLst/>
                <a:latin typeface="Arial" panose="020B0604020202020204" pitchFamily="34" charset="0"/>
              </a:rPr>
              <a:t>unorganised</a:t>
            </a:r>
            <a:r>
              <a:rPr lang="en-US" b="0" i="0" dirty="0">
                <a:solidFill>
                  <a:srgbClr val="000000"/>
                </a:solidFill>
                <a:effectLst/>
                <a:latin typeface="Arial" panose="020B0604020202020204" pitchFamily="34" charset="0"/>
              </a:rPr>
              <a:t> snacks and sweet sector in India.</a:t>
            </a:r>
            <a:endParaRPr lang="en-IN"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IN" i="0" dirty="0">
                <a:solidFill>
                  <a:srgbClr val="000000"/>
                </a:solidFill>
                <a:effectLst/>
                <a:latin typeface="Arial" panose="020B0604020202020204" pitchFamily="34" charset="0"/>
              </a:rPr>
              <a:t>Place &amp; Distribution Strategy: </a:t>
            </a:r>
            <a:r>
              <a:rPr lang="en-IN" b="0" i="0" dirty="0" err="1">
                <a:solidFill>
                  <a:srgbClr val="000000"/>
                </a:solidFill>
                <a:effectLst/>
                <a:latin typeface="Arial" panose="020B0604020202020204" pitchFamily="34" charset="0"/>
              </a:rPr>
              <a:t>Haldiram’s</a:t>
            </a:r>
            <a:r>
              <a:rPr lang="en-IN" b="0" i="0" dirty="0">
                <a:solidFill>
                  <a:srgbClr val="000000"/>
                </a:solidFill>
                <a:effectLst/>
                <a:latin typeface="Arial" panose="020B0604020202020204" pitchFamily="34" charset="0"/>
              </a:rPr>
              <a:t> Manufacturing in Delhi, </a:t>
            </a:r>
            <a:r>
              <a:rPr lang="en-IN" b="0" i="0" dirty="0" err="1">
                <a:solidFill>
                  <a:srgbClr val="000000"/>
                </a:solidFill>
                <a:effectLst/>
                <a:latin typeface="Arial" panose="020B0604020202020204" pitchFamily="34" charset="0"/>
              </a:rPr>
              <a:t>Haldirams</a:t>
            </a:r>
            <a:r>
              <a:rPr lang="en-IN" b="0" i="0" dirty="0">
                <a:solidFill>
                  <a:srgbClr val="000000"/>
                </a:solidFill>
                <a:effectLst/>
                <a:latin typeface="Arial" panose="020B0604020202020204" pitchFamily="34" charset="0"/>
              </a:rPr>
              <a:t> </a:t>
            </a:r>
            <a:r>
              <a:rPr lang="en-IN" b="0" i="0" dirty="0" err="1">
                <a:solidFill>
                  <a:srgbClr val="000000"/>
                </a:solidFill>
                <a:effectLst/>
                <a:latin typeface="Arial" panose="020B0604020202020204" pitchFamily="34" charset="0"/>
              </a:rPr>
              <a:t>Bhujiawala</a:t>
            </a:r>
            <a:r>
              <a:rPr lang="en-IN" b="0" i="0" dirty="0">
                <a:solidFill>
                  <a:srgbClr val="000000"/>
                </a:solidFill>
                <a:effectLst/>
                <a:latin typeface="Arial" panose="020B0604020202020204" pitchFamily="34" charset="0"/>
              </a:rPr>
              <a:t> in Kolkata and </a:t>
            </a:r>
            <a:r>
              <a:rPr lang="en-IN" b="0" i="0" dirty="0" err="1">
                <a:solidFill>
                  <a:srgbClr val="000000"/>
                </a:solidFill>
                <a:effectLst/>
                <a:latin typeface="Arial" panose="020B0604020202020204" pitchFamily="34" charset="0"/>
              </a:rPr>
              <a:t>Haldirams</a:t>
            </a:r>
            <a:r>
              <a:rPr lang="en-IN" b="0" i="0" dirty="0">
                <a:solidFill>
                  <a:srgbClr val="000000"/>
                </a:solidFill>
                <a:effectLst/>
                <a:latin typeface="Arial" panose="020B0604020202020204" pitchFamily="34" charset="0"/>
              </a:rPr>
              <a:t> Foods in Nagpur.</a:t>
            </a:r>
            <a:endParaRPr lang="en-IN"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IN" i="0" dirty="0">
                <a:solidFill>
                  <a:srgbClr val="000000"/>
                </a:solidFill>
                <a:effectLst/>
                <a:latin typeface="Arial" panose="020B0604020202020204" pitchFamily="34" charset="0"/>
              </a:rPr>
              <a:t>Promotion &amp; Advertising Strategy: </a:t>
            </a:r>
            <a:r>
              <a:rPr lang="en-US" b="0" i="0" dirty="0" err="1">
                <a:solidFill>
                  <a:srgbClr val="000000"/>
                </a:solidFill>
                <a:effectLst/>
                <a:latin typeface="Arial" panose="020B0604020202020204" pitchFamily="34" charset="0"/>
              </a:rPr>
              <a:t>Haldiram’s</a:t>
            </a:r>
            <a:r>
              <a:rPr lang="en-US" b="0" i="0" dirty="0">
                <a:solidFill>
                  <a:srgbClr val="000000"/>
                </a:solidFill>
                <a:effectLst/>
                <a:latin typeface="Arial" panose="020B0604020202020204" pitchFamily="34" charset="0"/>
              </a:rPr>
              <a:t> has now come up with small 30 seconds YouTube ads to target the urban and international customers. It also does city-level promotions using </a:t>
            </a:r>
            <a:r>
              <a:rPr lang="en-US" b="0" i="0" dirty="0" err="1">
                <a:solidFill>
                  <a:srgbClr val="000000"/>
                </a:solidFill>
                <a:effectLst/>
                <a:latin typeface="Arial" panose="020B0604020202020204" pitchFamily="34" charset="0"/>
              </a:rPr>
              <a:t>colourful</a:t>
            </a:r>
            <a:r>
              <a:rPr lang="en-US" b="0" i="0" dirty="0">
                <a:solidFill>
                  <a:srgbClr val="000000"/>
                </a:solidFill>
                <a:effectLst/>
                <a:latin typeface="Arial" panose="020B0604020202020204" pitchFamily="34" charset="0"/>
              </a:rPr>
              <a:t> hoardings and posters.</a:t>
            </a:r>
          </a:p>
          <a:p>
            <a:endParaRPr lang="en-IN" i="0" dirty="0">
              <a:solidFill>
                <a:srgbClr val="000000"/>
              </a:solidFill>
              <a:effectLst/>
              <a:latin typeface="Arial" panose="020B0604020202020204" pitchFamily="34" charset="0"/>
            </a:endParaRPr>
          </a:p>
          <a:p>
            <a:r>
              <a:rPr lang="en-IN" b="1" dirty="0">
                <a:latin typeface="Arial" panose="020B0604020202020204" pitchFamily="34" charset="0"/>
              </a:rPr>
              <a:t>Challenges faced and lessons to be learn</a:t>
            </a:r>
            <a:r>
              <a:rPr lang="en-IN" dirty="0">
                <a:latin typeface="Arial" panose="020B0604020202020204" pitchFamily="34" charset="0"/>
              </a:rPr>
              <a:t>: We Indians love to snack, so the market is booming. Whether it is a famous Indian brand like </a:t>
            </a:r>
            <a:r>
              <a:rPr lang="en-IN" dirty="0" err="1">
                <a:latin typeface="Arial" panose="020B0604020202020204" pitchFamily="34" charset="0"/>
              </a:rPr>
              <a:t>Haldiram’s</a:t>
            </a:r>
            <a:r>
              <a:rPr lang="en-IN" dirty="0">
                <a:latin typeface="Arial" panose="020B0604020202020204" pitchFamily="34" charset="0"/>
              </a:rPr>
              <a:t> and </a:t>
            </a:r>
            <a:r>
              <a:rPr lang="en-IN" dirty="0" err="1">
                <a:latin typeface="Arial" panose="020B0604020202020204" pitchFamily="34" charset="0"/>
              </a:rPr>
              <a:t>Bikanervala</a:t>
            </a:r>
            <a:r>
              <a:rPr lang="en-IN" dirty="0">
                <a:latin typeface="Arial" panose="020B0604020202020204" pitchFamily="34" charset="0"/>
              </a:rPr>
              <a:t>, MNC like Pepsi or a small, local </a:t>
            </a:r>
            <a:r>
              <a:rPr lang="en-IN" dirty="0" err="1">
                <a:latin typeface="Arial" panose="020B0604020202020204" pitchFamily="34" charset="0"/>
              </a:rPr>
              <a:t>mithaiwala</a:t>
            </a:r>
            <a:r>
              <a:rPr lang="en-IN" dirty="0">
                <a:latin typeface="Arial" panose="020B0604020202020204" pitchFamily="34" charset="0"/>
              </a:rPr>
              <a:t>, they all seem to have a market for their products and enjoy tasty profits.</a:t>
            </a:r>
          </a:p>
          <a:p>
            <a:r>
              <a:rPr lang="en-IN" dirty="0">
                <a:latin typeface="Arial" panose="020B0604020202020204" pitchFamily="34" charset="0"/>
              </a:rPr>
              <a:t>However, </a:t>
            </a:r>
            <a:r>
              <a:rPr lang="en-IN" dirty="0" err="1">
                <a:latin typeface="Arial" panose="020B0604020202020204" pitchFamily="34" charset="0"/>
              </a:rPr>
              <a:t>Haldiram’s</a:t>
            </a:r>
            <a:r>
              <a:rPr lang="en-IN" dirty="0">
                <a:latin typeface="Arial" panose="020B0604020202020204" pitchFamily="34" charset="0"/>
              </a:rPr>
              <a:t> being one of the successful manufacturers in traditional namkeen and sweets distribution has faced few basic challenges during its commencement and make us </a:t>
            </a:r>
            <a:r>
              <a:rPr lang="en-IN" dirty="0">
                <a:solidFill>
                  <a:schemeClr val="tx1"/>
                </a:solidFill>
                <a:latin typeface="Arial" panose="020B0604020202020204" pitchFamily="34" charset="0"/>
              </a:rPr>
              <a:t>make us learn the following lessons</a:t>
            </a:r>
            <a:endParaRPr lang="en-IN" dirty="0">
              <a:latin typeface="Arial" panose="020B0604020202020204" pitchFamily="34" charset="0"/>
            </a:endParaRPr>
          </a:p>
          <a:p>
            <a:endParaRPr lang="en-IN" dirty="0">
              <a:latin typeface="Arial" panose="020B0604020202020204" pitchFamily="34" charset="0"/>
            </a:endParaRPr>
          </a:p>
          <a:p>
            <a:r>
              <a:rPr lang="en-IN" dirty="0">
                <a:latin typeface="Arial" panose="020B0604020202020204" pitchFamily="34" charset="0"/>
              </a:rPr>
              <a:t>Challenges: </a:t>
            </a:r>
          </a:p>
          <a:p>
            <a:pPr marL="285750" indent="-285750">
              <a:buFont typeface="Arial" panose="020B0604020202020204" pitchFamily="34" charset="0"/>
              <a:buChar char="•"/>
            </a:pPr>
            <a:r>
              <a:rPr lang="en-IN" dirty="0" err="1">
                <a:latin typeface="Arial" panose="020B0604020202020204" pitchFamily="34" charset="0"/>
              </a:rPr>
              <a:t>Haldiram’s</a:t>
            </a:r>
            <a:r>
              <a:rPr lang="en-IN" dirty="0">
                <a:latin typeface="Arial" panose="020B0604020202020204" pitchFamily="34" charset="0"/>
              </a:rPr>
              <a:t> informal split between three units.</a:t>
            </a:r>
          </a:p>
          <a:p>
            <a:pPr marL="285750" indent="-285750">
              <a:buFont typeface="Arial" panose="020B0604020202020204" pitchFamily="34" charset="0"/>
              <a:buChar char="•"/>
            </a:pPr>
            <a:r>
              <a:rPr lang="en-IN" dirty="0">
                <a:latin typeface="Arial" panose="020B0604020202020204" pitchFamily="34" charset="0"/>
              </a:rPr>
              <a:t>They began as distinct entities.</a:t>
            </a:r>
          </a:p>
        </p:txBody>
      </p:sp>
    </p:spTree>
    <p:extLst>
      <p:ext uri="{BB962C8B-B14F-4D97-AF65-F5344CB8AC3E}">
        <p14:creationId xmlns:p14="http://schemas.microsoft.com/office/powerpoint/2010/main" val="210406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1"/>
          <p:cNvSpPr txBox="1"/>
          <p:nvPr/>
        </p:nvSpPr>
        <p:spPr>
          <a:xfrm>
            <a:off x="383400" y="755883"/>
            <a:ext cx="8377200" cy="3631733"/>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IN" dirty="0">
                <a:latin typeface="Arial" panose="020B0604020202020204" pitchFamily="34" charset="0"/>
              </a:rPr>
              <a:t>After the popularization of its “</a:t>
            </a:r>
            <a:r>
              <a:rPr lang="en-IN" dirty="0" err="1">
                <a:latin typeface="Arial" panose="020B0604020202020204" pitchFamily="34" charset="0"/>
              </a:rPr>
              <a:t>Bhujia</a:t>
            </a:r>
            <a:r>
              <a:rPr lang="en-IN" dirty="0">
                <a:latin typeface="Arial" panose="020B0604020202020204" pitchFamily="34" charset="0"/>
              </a:rPr>
              <a:t>”, Aggarwal came to use the name “</a:t>
            </a:r>
            <a:r>
              <a:rPr lang="en-IN" dirty="0" err="1">
                <a:latin typeface="Arial" panose="020B0604020202020204" pitchFamily="34" charset="0"/>
              </a:rPr>
              <a:t>Haldiram’s</a:t>
            </a:r>
            <a:r>
              <a:rPr lang="en-IN" dirty="0">
                <a:latin typeface="Arial" panose="020B0604020202020204" pitchFamily="34" charset="0"/>
              </a:rPr>
              <a:t> </a:t>
            </a:r>
            <a:r>
              <a:rPr lang="en-IN" dirty="0" err="1">
                <a:latin typeface="Arial" panose="020B0604020202020204" pitchFamily="34" charset="0"/>
              </a:rPr>
              <a:t>bhujia</a:t>
            </a:r>
            <a:r>
              <a:rPr lang="en-IN" dirty="0">
                <a:latin typeface="Arial" panose="020B0604020202020204" pitchFamily="34" charset="0"/>
              </a:rPr>
              <a:t> </a:t>
            </a:r>
            <a:r>
              <a:rPr lang="en-IN" dirty="0" err="1">
                <a:latin typeface="Arial" panose="020B0604020202020204" pitchFamily="34" charset="0"/>
              </a:rPr>
              <a:t>wala</a:t>
            </a:r>
            <a:r>
              <a:rPr lang="en-IN" dirty="0">
                <a:latin typeface="Arial" panose="020B0604020202020204" pitchFamily="34" charset="0"/>
              </a:rPr>
              <a:t>” in 1941. </a:t>
            </a:r>
            <a:endParaRPr lang="en-US" dirty="0">
              <a:solidFill>
                <a:schemeClr val="tx1"/>
              </a:solidFill>
              <a:latin typeface="Arial" panose="020B0604020202020204" pitchFamily="34" charset="0"/>
            </a:endParaRPr>
          </a:p>
          <a:p>
            <a:pPr marL="285750" indent="-285750">
              <a:buFont typeface="Arial" panose="020B0604020202020204" pitchFamily="34" charset="0"/>
              <a:buChar char="•"/>
            </a:pPr>
            <a:r>
              <a:rPr lang="en-US" dirty="0">
                <a:solidFill>
                  <a:schemeClr val="tx1"/>
                </a:solidFill>
                <a:latin typeface="Arial" panose="020B0604020202020204" pitchFamily="34" charset="0"/>
              </a:rPr>
              <a:t>Decade following India’s independence.</a:t>
            </a:r>
          </a:p>
          <a:p>
            <a:pPr marL="285750" indent="-285750">
              <a:buFont typeface="Arial" panose="020B0604020202020204" pitchFamily="34" charset="0"/>
              <a:buChar char="•"/>
            </a:pPr>
            <a:r>
              <a:rPr lang="en-US" dirty="0">
                <a:solidFill>
                  <a:schemeClr val="tx1"/>
                </a:solidFill>
                <a:latin typeface="Arial" panose="020B0604020202020204" pitchFamily="34" charset="0"/>
              </a:rPr>
              <a:t>Ganga Aggarwal’s son and grandson aimed to expand their business.</a:t>
            </a:r>
          </a:p>
          <a:p>
            <a:pPr marL="285750" indent="-285750">
              <a:buFont typeface="Arial" panose="020B0604020202020204" pitchFamily="34" charset="0"/>
              <a:buChar char="•"/>
            </a:pPr>
            <a:r>
              <a:rPr lang="en-US" dirty="0">
                <a:solidFill>
                  <a:schemeClr val="tx1"/>
                </a:solidFill>
                <a:latin typeface="Arial" panose="020B0604020202020204" pitchFamily="34" charset="0"/>
              </a:rPr>
              <a:t>Calcutta manufacturing units, 1970.</a:t>
            </a:r>
          </a:p>
          <a:p>
            <a:pPr marL="285750" indent="-285750">
              <a:buFont typeface="Arial" panose="020B0604020202020204" pitchFamily="34" charset="0"/>
              <a:buChar char="•"/>
            </a:pPr>
            <a:r>
              <a:rPr lang="en-US" dirty="0">
                <a:solidFill>
                  <a:schemeClr val="tx1"/>
                </a:solidFill>
                <a:latin typeface="Arial" panose="020B0604020202020204" pitchFamily="34" charset="0"/>
              </a:rPr>
              <a:t>Mumbai manufacturing units, 1990.</a:t>
            </a:r>
          </a:p>
          <a:p>
            <a:pPr marL="285750" indent="-285750">
              <a:buFont typeface="Arial" panose="020B0604020202020204" pitchFamily="34" charset="0"/>
              <a:buChar char="•"/>
            </a:pPr>
            <a:r>
              <a:rPr lang="en-US" dirty="0">
                <a:solidFill>
                  <a:schemeClr val="tx1"/>
                </a:solidFill>
                <a:latin typeface="Arial" panose="020B0604020202020204" pitchFamily="34" charset="0"/>
              </a:rPr>
              <a:t>Restaurant in New Delhi, 1995.</a:t>
            </a:r>
          </a:p>
          <a:p>
            <a:endParaRPr lang="en-IN" dirty="0">
              <a:solidFill>
                <a:schemeClr val="tx1"/>
              </a:solidFill>
              <a:latin typeface="Arial" panose="020B0604020202020204" pitchFamily="34" charset="0"/>
            </a:endParaRPr>
          </a:p>
          <a:p>
            <a:r>
              <a:rPr lang="en-IN" dirty="0">
                <a:solidFill>
                  <a:schemeClr val="tx1"/>
                </a:solidFill>
                <a:latin typeface="Arial" panose="020B0604020202020204" pitchFamily="34" charset="0"/>
              </a:rPr>
              <a:t>Learning outcomes: : </a:t>
            </a:r>
          </a:p>
          <a:p>
            <a:pPr marL="285750" indent="-285750">
              <a:buFont typeface="Arial" panose="020B0604020202020204" pitchFamily="34" charset="0"/>
              <a:buChar char="•"/>
            </a:pPr>
            <a:r>
              <a:rPr lang="en-IN" dirty="0">
                <a:solidFill>
                  <a:schemeClr val="tx1"/>
                </a:solidFill>
                <a:latin typeface="Arial" panose="020B0604020202020204" pitchFamily="34" charset="0"/>
              </a:rPr>
              <a:t>Capturing consumer’s imagination.</a:t>
            </a:r>
          </a:p>
          <a:p>
            <a:pPr marL="285750" indent="-285750">
              <a:buFont typeface="Arial" panose="020B0604020202020204" pitchFamily="34" charset="0"/>
              <a:buChar char="•"/>
            </a:pPr>
            <a:r>
              <a:rPr lang="en-IN" dirty="0">
                <a:solidFill>
                  <a:schemeClr val="tx1"/>
                </a:solidFill>
                <a:latin typeface="Arial" panose="020B0604020202020204" pitchFamily="34" charset="0"/>
              </a:rPr>
              <a:t>Never being settled.</a:t>
            </a:r>
          </a:p>
          <a:p>
            <a:pPr marL="285750" indent="-285750">
              <a:buFont typeface="Arial" panose="020B0604020202020204" pitchFamily="34" charset="0"/>
              <a:buChar char="•"/>
            </a:pPr>
            <a:r>
              <a:rPr lang="en-IN" dirty="0">
                <a:solidFill>
                  <a:schemeClr val="tx1"/>
                </a:solidFill>
                <a:latin typeface="Arial" panose="020B0604020202020204" pitchFamily="34" charset="0"/>
              </a:rPr>
              <a:t>Thinking globally.</a:t>
            </a:r>
          </a:p>
          <a:p>
            <a:pPr marL="285750" indent="-285750">
              <a:buFont typeface="Arial" panose="020B0604020202020204" pitchFamily="34" charset="0"/>
              <a:buChar char="•"/>
            </a:pPr>
            <a:r>
              <a:rPr lang="en-IN" dirty="0">
                <a:solidFill>
                  <a:schemeClr val="tx1"/>
                </a:solidFill>
                <a:latin typeface="Arial" panose="020B0604020202020204" pitchFamily="34" charset="0"/>
              </a:rPr>
              <a:t>The </a:t>
            </a:r>
            <a:r>
              <a:rPr lang="en-IN" dirty="0" err="1">
                <a:solidFill>
                  <a:schemeClr val="tx1"/>
                </a:solidFill>
                <a:latin typeface="Arial" panose="020B0604020202020204" pitchFamily="34" charset="0"/>
              </a:rPr>
              <a:t>sky”s</a:t>
            </a:r>
            <a:r>
              <a:rPr lang="en-IN" dirty="0">
                <a:solidFill>
                  <a:schemeClr val="tx1"/>
                </a:solidFill>
                <a:latin typeface="Arial" panose="020B0604020202020204" pitchFamily="34" charset="0"/>
              </a:rPr>
              <a:t> the limit.</a:t>
            </a:r>
          </a:p>
          <a:p>
            <a:pPr marL="285750" indent="-285750">
              <a:buFont typeface="Arial" panose="020B0604020202020204" pitchFamily="34" charset="0"/>
              <a:buChar char="•"/>
            </a:pPr>
            <a:r>
              <a:rPr lang="en-IN" dirty="0">
                <a:solidFill>
                  <a:schemeClr val="tx1"/>
                </a:solidFill>
                <a:latin typeface="Arial" panose="020B0604020202020204" pitchFamily="34" charset="0"/>
              </a:rPr>
              <a:t>Keeping it simple.</a:t>
            </a:r>
          </a:p>
          <a:p>
            <a:pPr marL="285750" indent="-285750">
              <a:buFont typeface="Arial" panose="020B0604020202020204" pitchFamily="34" charset="0"/>
              <a:buChar char="•"/>
            </a:pPr>
            <a:r>
              <a:rPr lang="en-IN" dirty="0">
                <a:solidFill>
                  <a:schemeClr val="tx1"/>
                </a:solidFill>
                <a:latin typeface="Arial" panose="020B0604020202020204" pitchFamily="34" charset="0"/>
              </a:rPr>
              <a:t>To watch-out your Economics.</a:t>
            </a:r>
          </a:p>
          <a:p>
            <a:pPr marL="285750" indent="-285750">
              <a:buFont typeface="Arial" panose="020B0604020202020204" pitchFamily="34" charset="0"/>
              <a:buChar char="•"/>
            </a:pPr>
            <a:r>
              <a:rPr lang="en-IN" dirty="0">
                <a:solidFill>
                  <a:schemeClr val="tx1"/>
                </a:solidFill>
                <a:latin typeface="Arial" panose="020B0604020202020204" pitchFamily="34" charset="0"/>
              </a:rPr>
              <a:t>Building a brand.</a:t>
            </a:r>
          </a:p>
        </p:txBody>
      </p:sp>
    </p:spTree>
    <p:extLst>
      <p:ext uri="{BB962C8B-B14F-4D97-AF65-F5344CB8AC3E}">
        <p14:creationId xmlns:p14="http://schemas.microsoft.com/office/powerpoint/2010/main" val="1303111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10" name="Google Shape;110;p22"/>
          <p:cNvSpPr txBox="1"/>
          <p:nvPr/>
        </p:nvSpPr>
        <p:spPr>
          <a:xfrm>
            <a:off x="478200" y="1392050"/>
            <a:ext cx="81876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Post Creation: </a:t>
            </a:r>
            <a:endParaRPr b="1" dirty="0"/>
          </a:p>
          <a:p>
            <a:pPr marL="457200" lvl="0" indent="-317500" algn="l" rtl="0">
              <a:spcBef>
                <a:spcPts val="0"/>
              </a:spcBef>
              <a:spcAft>
                <a:spcPts val="0"/>
              </a:spcAft>
              <a:buSzPts val="1400"/>
              <a:buChar char="●"/>
            </a:pPr>
            <a:r>
              <a:rPr lang="en-GB" b="1" dirty="0"/>
              <a:t>Select Content Categories:</a:t>
            </a:r>
            <a:r>
              <a:rPr lang="en-GB" dirty="0"/>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Format 1: Blog post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solidFill>
                  <a:schemeClr val="dk1"/>
                </a:solidFill>
              </a:rPr>
              <a:t>Format</a:t>
            </a:r>
            <a:r>
              <a:rPr lang="en-GB" dirty="0"/>
              <a:t> 2: Video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solidFill>
                  <a:schemeClr val="dk1"/>
                </a:solidFill>
              </a:rPr>
              <a:t>Format</a:t>
            </a:r>
            <a:r>
              <a:rPr lang="en-GB" dirty="0"/>
              <a:t> 3: Infographics</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2"/>
          <p:cNvSpPr txBox="1"/>
          <p:nvPr/>
        </p:nvSpPr>
        <p:spPr>
          <a:xfrm>
            <a:off x="666044" y="0"/>
            <a:ext cx="3657599" cy="5139838"/>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en-GB" b="1" dirty="0"/>
              <a:t>Blog post:</a:t>
            </a:r>
          </a:p>
          <a:p>
            <a:pPr marL="285750" lvl="0" indent="-285750" algn="l" rtl="0">
              <a:spcBef>
                <a:spcPts val="0"/>
              </a:spcBef>
              <a:spcAft>
                <a:spcPts val="0"/>
              </a:spcAft>
              <a:buFont typeface="Arial" panose="020B0604020202020204" pitchFamily="34" charset="0"/>
              <a:buChar char="•"/>
            </a:pPr>
            <a:r>
              <a:rPr lang="en-GB" dirty="0"/>
              <a:t>Aim: Boost SEO and provide information about a certain new products.</a:t>
            </a:r>
          </a:p>
          <a:p>
            <a:pPr marL="285750" lvl="0" indent="-285750" algn="l" rtl="0">
              <a:spcBef>
                <a:spcPts val="0"/>
              </a:spcBef>
              <a:spcAft>
                <a:spcPts val="0"/>
              </a:spcAft>
              <a:buFont typeface="Arial" panose="020B0604020202020204" pitchFamily="34" charset="0"/>
              <a:buChar char="•"/>
            </a:pPr>
            <a:r>
              <a:rPr lang="en-GB" dirty="0"/>
              <a:t>Date: August 30</a:t>
            </a:r>
            <a:r>
              <a:rPr lang="en-GB" baseline="30000" dirty="0"/>
              <a:t>th</a:t>
            </a:r>
            <a:r>
              <a:rPr lang="en-GB" dirty="0"/>
              <a:t>, 2023</a:t>
            </a:r>
          </a:p>
          <a:p>
            <a:pPr marL="285750" lvl="0" indent="-285750" algn="l" rtl="0">
              <a:spcBef>
                <a:spcPts val="0"/>
              </a:spcBef>
              <a:spcAft>
                <a:spcPts val="0"/>
              </a:spcAft>
              <a:buFont typeface="Arial" panose="020B0604020202020204" pitchFamily="34" charset="0"/>
              <a:buChar char="•"/>
            </a:pPr>
            <a:r>
              <a:rPr lang="en-GB" dirty="0"/>
              <a:t>Idea: This summer </a:t>
            </a:r>
            <a:r>
              <a:rPr lang="en-GB" dirty="0" err="1"/>
              <a:t>Haldiram”s</a:t>
            </a:r>
            <a:r>
              <a:rPr lang="en-GB" dirty="0"/>
              <a:t> had light up on a few Indian meals to reach out the tastes of its audience and this blog Is a direct link towards it. </a:t>
            </a:r>
          </a:p>
          <a:p>
            <a:pPr marL="285750" lvl="0" indent="-285750" algn="l" rtl="0">
              <a:spcBef>
                <a:spcPts val="0"/>
              </a:spcBef>
              <a:spcAft>
                <a:spcPts val="0"/>
              </a:spcAft>
              <a:buFont typeface="Arial" panose="020B0604020202020204" pitchFamily="34" charset="0"/>
              <a:buChar char="•"/>
            </a:pPr>
            <a:r>
              <a:rPr lang="en-GB" dirty="0"/>
              <a:t>Topic: </a:t>
            </a:r>
            <a:r>
              <a:rPr lang="en-GB" dirty="0">
                <a:hlinkClick r:id="rId3"/>
              </a:rPr>
              <a:t>Four summer special Indian meals.</a:t>
            </a:r>
            <a:endParaRPr lang="en-GB" dirty="0"/>
          </a:p>
          <a:p>
            <a:pPr lvl="0" algn="l" rtl="0">
              <a:spcBef>
                <a:spcPts val="0"/>
              </a:spcBef>
              <a:spcAft>
                <a:spcPts val="0"/>
              </a:spcAft>
            </a:pPr>
            <a:r>
              <a:rPr lang="en-US" b="0" i="0" dirty="0">
                <a:solidFill>
                  <a:schemeClr val="tx1"/>
                </a:solidFill>
                <a:effectLst/>
                <a:latin typeface="+mj-lt"/>
              </a:rPr>
              <a:t>Summer is here, and with the scorching heat, who wants to spend hours slaving away in the kitchen? But worry not, because we’ve got you covered with these five summer special Indian meal ideas that can be prepared in just minutes! Whether you’re craving the creamy goodness of </a:t>
            </a:r>
            <a:r>
              <a:rPr lang="en-US" b="0" i="0" u="none" strike="noStrike" dirty="0">
                <a:solidFill>
                  <a:schemeClr val="tx1"/>
                </a:solidFill>
                <a:effectLst/>
                <a:latin typeface="+mj-lt"/>
                <a:hlinkClick r:id="rId4">
                  <a:extLst>
                    <a:ext uri="{A12FA001-AC4F-418D-AE19-62706E023703}">
                      <ahyp:hlinkClr xmlns:ahyp="http://schemas.microsoft.com/office/drawing/2018/hyperlinkcolor" val="tx"/>
                    </a:ext>
                  </a:extLst>
                </a:hlinkClick>
              </a:rPr>
              <a:t>Palak Paneer</a:t>
            </a:r>
            <a:r>
              <a:rPr lang="en-US" b="0" i="0" dirty="0">
                <a:solidFill>
                  <a:schemeClr val="tx1"/>
                </a:solidFill>
                <a:effectLst/>
                <a:latin typeface="+mj-lt"/>
              </a:rPr>
              <a:t> or the aromatic flavors of Veg Biryani, we have something to tickle your taste buds and keep you full this season. So, let’s dive right in and discover these quick and delicious meal options that will make your summer days a breeze!</a:t>
            </a:r>
          </a:p>
        </p:txBody>
      </p:sp>
      <p:pic>
        <p:nvPicPr>
          <p:cNvPr id="3078" name="Picture 6" descr="Haldiram's becomes India's biggest snack maker with a turnover of Rs 4000  crore">
            <a:extLst>
              <a:ext uri="{FF2B5EF4-FFF2-40B4-BE49-F238E27FC236}">
                <a16:creationId xmlns:a16="http://schemas.microsoft.com/office/drawing/2014/main" id="{3DB41A53-92CD-98D0-25B8-C025E819C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642" y="0"/>
            <a:ext cx="4820357" cy="513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054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p:nvPr/>
        </p:nvSpPr>
        <p:spPr>
          <a:xfrm>
            <a:off x="829039" y="648161"/>
            <a:ext cx="7485921" cy="3847177"/>
          </a:xfrm>
          <a:prstGeom prst="rect">
            <a:avLst/>
          </a:prstGeom>
          <a:noFill/>
          <a:ln>
            <a:noFill/>
          </a:ln>
        </p:spPr>
        <p:txBody>
          <a:bodyPr spcFirstLastPara="1" wrap="square" lIns="91425" tIns="91425" rIns="91425" bIns="91425" anchor="t" anchorCtr="0">
            <a:spAutoFit/>
          </a:bodyPr>
          <a:lstStyle/>
          <a:p>
            <a:r>
              <a:rPr lang="en-US" b="0" i="0" dirty="0">
                <a:solidFill>
                  <a:schemeClr val="tx1"/>
                </a:solidFill>
                <a:effectLst/>
                <a:latin typeface="Arial" panose="020B0604020202020204" pitchFamily="34" charset="0"/>
              </a:rPr>
              <a:t>authentic, </a:t>
            </a:r>
            <a:r>
              <a:rPr lang="en-US" i="0" dirty="0">
                <a:solidFill>
                  <a:schemeClr val="tx1"/>
                </a:solidFill>
                <a:effectLst/>
                <a:latin typeface="Arial" panose="020B0604020202020204" pitchFamily="34" charset="0"/>
              </a:rPr>
              <a:t>tasty and quality vegetarian food products </a:t>
            </a:r>
            <a:r>
              <a:rPr lang="en-US" b="0" i="0" dirty="0">
                <a:solidFill>
                  <a:schemeClr val="tx1"/>
                </a:solidFill>
                <a:effectLst/>
                <a:latin typeface="Arial" panose="020B0604020202020204" pitchFamily="34" charset="0"/>
              </a:rPr>
              <a:t>made as per global standards at reasonable cost, in India or abroad.</a:t>
            </a:r>
            <a:endParaRPr lang="en-GB" b="1" dirty="0"/>
          </a:p>
          <a:p>
            <a:endParaRPr lang="en-GB" b="1" dirty="0"/>
          </a:p>
          <a:p>
            <a:r>
              <a:rPr lang="en-GB" b="1" dirty="0"/>
              <a:t>Net worth: </a:t>
            </a:r>
            <a:r>
              <a:rPr lang="en-GB" dirty="0"/>
              <a:t>$ 3 billion</a:t>
            </a:r>
          </a:p>
          <a:p>
            <a:endParaRPr lang="en-GB" b="1" dirty="0"/>
          </a:p>
          <a:p>
            <a:r>
              <a:rPr lang="en-GB" b="1" dirty="0"/>
              <a:t>Headquarters: </a:t>
            </a:r>
            <a:r>
              <a:rPr lang="en-GB" dirty="0"/>
              <a:t>Nagpur, India.</a:t>
            </a:r>
          </a:p>
          <a:p>
            <a:endParaRPr lang="en-GB" b="1" dirty="0"/>
          </a:p>
          <a:p>
            <a:r>
              <a:rPr lang="en-GB" b="1" dirty="0"/>
              <a:t>USP: </a:t>
            </a:r>
            <a:r>
              <a:rPr lang="en-GB" dirty="0"/>
              <a:t>The </a:t>
            </a:r>
            <a:r>
              <a:rPr lang="en-IN" b="0" i="0" dirty="0">
                <a:solidFill>
                  <a:srgbClr val="040C28"/>
                </a:solidFill>
                <a:effectLst/>
                <a:latin typeface="+mn-lt"/>
              </a:rPr>
              <a:t>Unique Selling Proposition</a:t>
            </a:r>
            <a:r>
              <a:rPr lang="en-IN" b="0" i="0" dirty="0">
                <a:solidFill>
                  <a:srgbClr val="202124"/>
                </a:solidFill>
                <a:effectLst/>
                <a:latin typeface="+mn-lt"/>
              </a:rPr>
              <a:t> or Unique Selling Point</a:t>
            </a:r>
            <a:r>
              <a:rPr lang="en-IN" b="0" i="0" dirty="0">
                <a:solidFill>
                  <a:srgbClr val="202124"/>
                </a:solidFill>
                <a:effectLst/>
                <a:latin typeface="Google Sans"/>
              </a:rPr>
              <a:t> </a:t>
            </a:r>
            <a:r>
              <a:rPr lang="en-IN" b="0" i="0" dirty="0">
                <a:solidFill>
                  <a:srgbClr val="202124"/>
                </a:solidFill>
                <a:effectLst/>
                <a:latin typeface="+mn-lt"/>
              </a:rPr>
              <a:t>of </a:t>
            </a:r>
            <a:r>
              <a:rPr lang="en-IN" b="0" i="0" dirty="0" err="1">
                <a:solidFill>
                  <a:srgbClr val="202124"/>
                </a:solidFill>
                <a:effectLst/>
                <a:latin typeface="+mn-lt"/>
              </a:rPr>
              <a:t>Haldiram’s</a:t>
            </a:r>
            <a:r>
              <a:rPr lang="en-IN" b="0" i="0" dirty="0">
                <a:solidFill>
                  <a:srgbClr val="202124"/>
                </a:solidFill>
                <a:effectLst/>
                <a:latin typeface="+mn-lt"/>
              </a:rPr>
              <a:t> to provide </a:t>
            </a:r>
            <a:r>
              <a:rPr lang="en-US" dirty="0">
                <a:latin typeface="Arial" panose="020B0604020202020204" pitchFamily="34" charset="0"/>
              </a:rPr>
              <a:t>w</a:t>
            </a:r>
            <a:r>
              <a:rPr lang="en-US" b="0" i="0" dirty="0">
                <a:solidFill>
                  <a:srgbClr val="000000"/>
                </a:solidFill>
                <a:effectLst/>
                <a:latin typeface="Arial" panose="020B0604020202020204" pitchFamily="34" charset="0"/>
              </a:rPr>
              <a:t>ide range of hygienic, tasty and authentic Indian savories and sweet.</a:t>
            </a:r>
          </a:p>
          <a:p>
            <a:endParaRPr lang="en-US" dirty="0">
              <a:latin typeface="Arial" panose="020B0604020202020204" pitchFamily="34" charset="0"/>
            </a:endParaRPr>
          </a:p>
          <a:p>
            <a:r>
              <a:rPr lang="en-US" sz="1400" b="1" dirty="0">
                <a:latin typeface="Arial" panose="020B0604020202020204" pitchFamily="34" charset="0"/>
              </a:rPr>
              <a:t>Brand slogan/Tagline: </a:t>
            </a:r>
            <a:r>
              <a:rPr lang="en-US" sz="1400" b="0" i="0" dirty="0">
                <a:solidFill>
                  <a:srgbClr val="202124"/>
                </a:solidFill>
                <a:effectLst/>
                <a:latin typeface="Google Sans"/>
              </a:rPr>
              <a:t>“</a:t>
            </a:r>
            <a:r>
              <a:rPr lang="en-US" sz="1400" b="0" i="1" dirty="0">
                <a:solidFill>
                  <a:srgbClr val="040C28"/>
                </a:solidFill>
                <a:effectLst/>
                <a:latin typeface="+mn-lt"/>
              </a:rPr>
              <a:t>Delicious </a:t>
            </a:r>
            <a:r>
              <a:rPr lang="en-US" sz="1400" b="0" i="1" dirty="0" err="1">
                <a:solidFill>
                  <a:srgbClr val="040C28"/>
                </a:solidFill>
                <a:effectLst/>
                <a:latin typeface="+mn-lt"/>
              </a:rPr>
              <a:t>bhi</a:t>
            </a:r>
            <a:r>
              <a:rPr lang="en-US" sz="1400" b="0" i="1" dirty="0">
                <a:solidFill>
                  <a:srgbClr val="040C28"/>
                </a:solidFill>
                <a:effectLst/>
                <a:latin typeface="+mn-lt"/>
              </a:rPr>
              <a:t> </a:t>
            </a:r>
            <a:r>
              <a:rPr lang="en-US" sz="1400" b="0" i="1" dirty="0" err="1">
                <a:solidFill>
                  <a:srgbClr val="040C28"/>
                </a:solidFill>
                <a:effectLst/>
                <a:latin typeface="+mn-lt"/>
              </a:rPr>
              <a:t>Dooriyaan</a:t>
            </a:r>
            <a:r>
              <a:rPr lang="en-US" sz="1400" b="0" i="1" dirty="0">
                <a:solidFill>
                  <a:srgbClr val="040C28"/>
                </a:solidFill>
                <a:effectLst/>
                <a:latin typeface="+mn-lt"/>
              </a:rPr>
              <a:t> </a:t>
            </a:r>
            <a:r>
              <a:rPr lang="en-US" sz="1400" b="0" i="1" dirty="0" err="1">
                <a:solidFill>
                  <a:srgbClr val="040C28"/>
                </a:solidFill>
                <a:effectLst/>
                <a:latin typeface="+mn-lt"/>
              </a:rPr>
              <a:t>bhi</a:t>
            </a:r>
            <a:r>
              <a:rPr lang="en-US" sz="1400" b="0" i="0" dirty="0">
                <a:solidFill>
                  <a:srgbClr val="202124"/>
                </a:solidFill>
                <a:effectLst/>
                <a:latin typeface="Google Sans"/>
              </a:rPr>
              <a:t>”.</a:t>
            </a:r>
          </a:p>
          <a:p>
            <a:endParaRPr lang="en-US" dirty="0">
              <a:solidFill>
                <a:srgbClr val="202124"/>
              </a:solidFill>
              <a:latin typeface="Google Sans"/>
            </a:endParaRPr>
          </a:p>
          <a:p>
            <a:r>
              <a:rPr lang="en-US" b="1" dirty="0">
                <a:solidFill>
                  <a:schemeClr val="tx1"/>
                </a:solidFill>
                <a:latin typeface="+mj-lt"/>
              </a:rPr>
              <a:t>Target audience: </a:t>
            </a:r>
            <a:r>
              <a:rPr lang="en-US" dirty="0">
                <a:solidFill>
                  <a:schemeClr val="tx1"/>
                </a:solidFill>
                <a:latin typeface="+mj-lt"/>
              </a:rPr>
              <a:t>M</a:t>
            </a:r>
            <a:r>
              <a:rPr lang="en-US" b="0" i="0" dirty="0">
                <a:solidFill>
                  <a:schemeClr val="tx1"/>
                </a:solidFill>
                <a:effectLst/>
                <a:latin typeface="+mj-lt"/>
              </a:rPr>
              <a:t>iddle and upper-middle-class Indian consumers</a:t>
            </a:r>
            <a:endParaRPr lang="en-US" sz="1400" b="0" i="0" dirty="0">
              <a:solidFill>
                <a:schemeClr val="tx1"/>
              </a:solidFill>
              <a:effectLst/>
              <a:latin typeface="+mj-lt"/>
            </a:endParaRPr>
          </a:p>
          <a:p>
            <a:endParaRPr lang="en-US" dirty="0">
              <a:solidFill>
                <a:srgbClr val="202124"/>
              </a:solidFill>
              <a:latin typeface="Google Sans"/>
            </a:endParaRPr>
          </a:p>
          <a:p>
            <a:r>
              <a:rPr lang="en-US" b="1" dirty="0">
                <a:solidFill>
                  <a:srgbClr val="202124"/>
                </a:solidFill>
                <a:latin typeface="+mj-lt"/>
              </a:rPr>
              <a:t>Rating: </a:t>
            </a:r>
            <a:r>
              <a:rPr lang="en-US" dirty="0">
                <a:solidFill>
                  <a:srgbClr val="202124"/>
                </a:solidFill>
                <a:latin typeface="+mj-lt"/>
              </a:rPr>
              <a:t>3.5/5</a:t>
            </a:r>
          </a:p>
          <a:p>
            <a:endParaRPr lang="en-US" b="1" i="0" dirty="0">
              <a:solidFill>
                <a:srgbClr val="202124"/>
              </a:solidFill>
              <a:effectLst/>
              <a:latin typeface="+mj-lt"/>
            </a:endParaRPr>
          </a:p>
          <a:p>
            <a:r>
              <a:rPr lang="en-US" b="1" dirty="0">
                <a:solidFill>
                  <a:srgbClr val="202124"/>
                </a:solidFill>
                <a:latin typeface="+mj-lt"/>
              </a:rPr>
              <a:t>Customer review: </a:t>
            </a:r>
            <a:r>
              <a:rPr lang="en-US" dirty="0">
                <a:solidFill>
                  <a:srgbClr val="202124"/>
                </a:solidFill>
                <a:latin typeface="+mj-lt"/>
              </a:rPr>
              <a:t>Satisfactory</a:t>
            </a:r>
            <a:endParaRPr lang="en-US" i="0" dirty="0">
              <a:solidFill>
                <a:srgbClr val="000000"/>
              </a:solidFill>
              <a:effectLst/>
              <a:latin typeface="+mj-lt"/>
            </a:endParaRPr>
          </a:p>
        </p:txBody>
      </p:sp>
    </p:spTree>
    <p:extLst>
      <p:ext uri="{BB962C8B-B14F-4D97-AF65-F5344CB8AC3E}">
        <p14:creationId xmlns:p14="http://schemas.microsoft.com/office/powerpoint/2010/main" val="1542435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2"/>
          <p:cNvSpPr txBox="1"/>
          <p:nvPr/>
        </p:nvSpPr>
        <p:spPr>
          <a:xfrm>
            <a:off x="2848868" y="217274"/>
            <a:ext cx="6295132" cy="4708951"/>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 typeface="+mj-lt"/>
              <a:buAutoNum type="arabicPeriod"/>
            </a:pPr>
            <a:r>
              <a:rPr lang="en-US" dirty="0">
                <a:solidFill>
                  <a:schemeClr val="tx1"/>
                </a:solidFill>
                <a:latin typeface="+mj-lt"/>
              </a:rPr>
              <a:t>Palak Paneer: </a:t>
            </a:r>
            <a:r>
              <a:rPr lang="en-US" b="0" i="0" dirty="0">
                <a:solidFill>
                  <a:schemeClr val="tx1"/>
                </a:solidFill>
                <a:effectLst/>
                <a:latin typeface="+mn-lt"/>
              </a:rPr>
              <a:t>Let’s start with a classic favorite that never fails to impress – Palak Paneer! This delightful dish combines the goodness of spinach with soft paneer cheese, creating a creamy and nutritious delight. To whip up this summer sensation in minutes, all you need is a packet of our ready-to-eat Palak Paneer. Heat it up in a pan, garnish with some fresh coriander, and voila! You have a mouthwatering dish ready to savor. Serve it with hot rotis or steamed rice for a complete and satisfying meal.</a:t>
            </a:r>
          </a:p>
          <a:p>
            <a:pPr marL="342900" lvl="0" indent="-342900" algn="l" rtl="0">
              <a:spcBef>
                <a:spcPts val="0"/>
              </a:spcBef>
              <a:spcAft>
                <a:spcPts val="0"/>
              </a:spcAft>
              <a:buFont typeface="+mj-lt"/>
              <a:buAutoNum type="arabicPeriod"/>
            </a:pPr>
            <a:r>
              <a:rPr lang="en-US" dirty="0">
                <a:solidFill>
                  <a:schemeClr val="tx1"/>
                </a:solidFill>
                <a:latin typeface="+mn-lt"/>
              </a:rPr>
              <a:t>Veg Biryani: </a:t>
            </a:r>
            <a:r>
              <a:rPr lang="en-US" b="0" i="0" dirty="0">
                <a:solidFill>
                  <a:schemeClr val="tx1"/>
                </a:solidFill>
                <a:effectLst/>
                <a:latin typeface="+mn-lt"/>
              </a:rPr>
              <a:t>Who says you need hours to prepare a flavorful biryani? Our quick and easy Veg Biryani is here to save the day! Packed with aromatic spices, colorful veggies, and fragrant basmati rice, this one-pot wonder will transport you straight to the streets of India. Simply heat up our ready-to-eat Veg Biryani, fluff the rice with a fork, and you’re ready to relish the flavors of this delectable dish. Serve it with some cooling raita or a refreshing cucumber salad for the perfect summer meal.</a:t>
            </a:r>
          </a:p>
          <a:p>
            <a:pPr marL="342900" lvl="0" indent="-342900" algn="l" rtl="0">
              <a:spcBef>
                <a:spcPts val="0"/>
              </a:spcBef>
              <a:spcAft>
                <a:spcPts val="0"/>
              </a:spcAft>
              <a:buFont typeface="+mj-lt"/>
              <a:buAutoNum type="arabicPeriod" startAt="3"/>
            </a:pPr>
            <a:r>
              <a:rPr lang="en-US" b="0" i="0" dirty="0" err="1">
                <a:solidFill>
                  <a:schemeClr val="tx1"/>
                </a:solidFill>
                <a:effectLst/>
                <a:latin typeface="+mn-lt"/>
              </a:rPr>
              <a:t>Kadhai</a:t>
            </a:r>
            <a:r>
              <a:rPr lang="en-US" b="0" i="0" dirty="0">
                <a:solidFill>
                  <a:schemeClr val="tx1"/>
                </a:solidFill>
                <a:effectLst/>
                <a:latin typeface="+mn-lt"/>
              </a:rPr>
              <a:t> Pakora: Crunchy, spicy, and oh-so-delicious, </a:t>
            </a:r>
            <a:r>
              <a:rPr lang="en-US" b="0" i="0" dirty="0" err="1">
                <a:solidFill>
                  <a:schemeClr val="tx1"/>
                </a:solidFill>
                <a:effectLst/>
                <a:latin typeface="+mn-lt"/>
              </a:rPr>
              <a:t>Kadhai</a:t>
            </a:r>
            <a:r>
              <a:rPr lang="en-US" b="0" i="0" dirty="0">
                <a:solidFill>
                  <a:schemeClr val="tx1"/>
                </a:solidFill>
                <a:effectLst/>
                <a:latin typeface="+mn-lt"/>
              </a:rPr>
              <a:t> Pakora is a popular Indian street food that screams summer indulgence. With our ready-to-eat </a:t>
            </a:r>
            <a:r>
              <a:rPr lang="en-US" b="0" i="0" dirty="0" err="1">
                <a:solidFill>
                  <a:schemeClr val="tx1"/>
                </a:solidFill>
                <a:effectLst/>
                <a:latin typeface="+mn-lt"/>
              </a:rPr>
              <a:t>Kadhai</a:t>
            </a:r>
            <a:r>
              <a:rPr lang="en-US" b="0" i="0" dirty="0">
                <a:solidFill>
                  <a:schemeClr val="tx1"/>
                </a:solidFill>
                <a:effectLst/>
                <a:latin typeface="+mn-lt"/>
              </a:rPr>
              <a:t> Pakora mix, you can enjoy this mouthwatering snack in minutes. Just follow the instructions on the packet, fry up the pakoras until golden brown, and serve them hot with a tangy tamarind chutney. These crispy fritters are perfect for snacking or as an appetizer for your summer get-togethers.</a:t>
            </a:r>
            <a:r>
              <a:rPr lang="en-US" b="0" i="0" dirty="0">
                <a:solidFill>
                  <a:schemeClr val="tx1"/>
                </a:solidFill>
                <a:effectLst/>
                <a:latin typeface="+mn-lt"/>
                <a:cs typeface="Arial" panose="020B0604020202020204" pitchFamily="34" charset="0"/>
              </a:rPr>
              <a:t> </a:t>
            </a:r>
          </a:p>
        </p:txBody>
      </p:sp>
      <p:pic>
        <p:nvPicPr>
          <p:cNvPr id="5" name="Picture 4">
            <a:extLst>
              <a:ext uri="{FF2B5EF4-FFF2-40B4-BE49-F238E27FC236}">
                <a16:creationId xmlns:a16="http://schemas.microsoft.com/office/drawing/2014/main" id="{1F3FD18E-A5DC-5595-704F-1BD5E89D9AB5}"/>
              </a:ext>
            </a:extLst>
          </p:cNvPr>
          <p:cNvPicPr>
            <a:picLocks noChangeAspect="1"/>
          </p:cNvPicPr>
          <p:nvPr/>
        </p:nvPicPr>
        <p:blipFill>
          <a:blip r:embed="rId3"/>
          <a:stretch>
            <a:fillRect/>
          </a:stretch>
        </p:blipFill>
        <p:spPr>
          <a:xfrm>
            <a:off x="0" y="0"/>
            <a:ext cx="2848868" cy="1783644"/>
          </a:xfrm>
          <a:prstGeom prst="rect">
            <a:avLst/>
          </a:prstGeom>
        </p:spPr>
      </p:pic>
      <p:pic>
        <p:nvPicPr>
          <p:cNvPr id="6" name="Picture 4">
            <a:extLst>
              <a:ext uri="{FF2B5EF4-FFF2-40B4-BE49-F238E27FC236}">
                <a16:creationId xmlns:a16="http://schemas.microsoft.com/office/drawing/2014/main" id="{0066246B-0C2B-8B16-6B12-6D3BA9268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83644"/>
            <a:ext cx="2848868" cy="14788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adhi Pakora Recipe - Punjabi Kadhi Pakora Recipe By Dwaraka Organic">
            <a:extLst>
              <a:ext uri="{FF2B5EF4-FFF2-40B4-BE49-F238E27FC236}">
                <a16:creationId xmlns:a16="http://schemas.microsoft.com/office/drawing/2014/main" id="{1F132394-E25D-B61A-E8F8-1A64EE23B2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62488"/>
            <a:ext cx="2848868" cy="188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25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2"/>
          <p:cNvSpPr txBox="1"/>
          <p:nvPr/>
        </p:nvSpPr>
        <p:spPr>
          <a:xfrm>
            <a:off x="2848868" y="863605"/>
            <a:ext cx="6295132" cy="3416290"/>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 typeface="+mj-lt"/>
              <a:buAutoNum type="arabicPeriod" startAt="4"/>
            </a:pPr>
            <a:r>
              <a:rPr lang="en-US" b="0" i="0" dirty="0">
                <a:solidFill>
                  <a:schemeClr val="tx1"/>
                </a:solidFill>
                <a:effectLst/>
                <a:latin typeface="Arial" panose="020B0604020202020204" pitchFamily="34" charset="0"/>
                <a:cs typeface="Arial" panose="020B0604020202020204" pitchFamily="34" charset="0"/>
              </a:rPr>
              <a:t>Veg Pulao: When you’re short on time but still crave a flavorful meal, our Veg Pulao is the answer. Bursting with colorful veggies and fragrant spices, this quick and easy dish will satisfy your taste buds and keep you feeling light during the summer heat. With our ready-to-eat Veg Pulao, all you need to do is heat it up in a pan, fluff the rice gently, and get ready to indulge in the delightful flavors of this aromatic rice dish. Pair it with some refreshing cucumber raita or a zesty lemon pickle for a complete meal that’s ready in minutes.</a:t>
            </a:r>
          </a:p>
          <a:p>
            <a:pPr lvl="0" algn="l" rtl="0">
              <a:spcBef>
                <a:spcPts val="0"/>
              </a:spcBef>
              <a:spcAft>
                <a:spcPts val="0"/>
              </a:spcAft>
            </a:pPr>
            <a:r>
              <a:rPr lang="en-US" b="0" i="0" dirty="0">
                <a:solidFill>
                  <a:schemeClr val="tx1"/>
                </a:solidFill>
                <a:effectLst/>
                <a:latin typeface="Arial" panose="020B0604020202020204" pitchFamily="34" charset="0"/>
                <a:cs typeface="Arial" panose="020B0604020202020204" pitchFamily="34" charset="0"/>
              </a:rPr>
              <a:t>Don’t let the summer heat dampen your enthusiasm for delicious Indian cuisine. With these five quick and easy meal ideas, you can savor the flavors of Palak Paneer, Veg Biryani, </a:t>
            </a:r>
            <a:r>
              <a:rPr lang="en-US" dirty="0" err="1">
                <a:solidFill>
                  <a:schemeClr val="tx1"/>
                </a:solidFill>
                <a:latin typeface="Arial" panose="020B0604020202020204" pitchFamily="34" charset="0"/>
                <a:cs typeface="Arial" panose="020B0604020202020204" pitchFamily="34" charset="0"/>
              </a:rPr>
              <a:t>Kadhai</a:t>
            </a:r>
            <a:r>
              <a:rPr lang="en-US" dirty="0">
                <a:solidFill>
                  <a:schemeClr val="tx1"/>
                </a:solidFill>
                <a:latin typeface="Arial" panose="020B0604020202020204" pitchFamily="34" charset="0"/>
                <a:cs typeface="Arial" panose="020B0604020202020204" pitchFamily="34" charset="0"/>
              </a:rPr>
              <a:t> Pakora,</a:t>
            </a:r>
            <a:r>
              <a:rPr lang="en-US" b="0" i="0" dirty="0">
                <a:solidFill>
                  <a:schemeClr val="tx1"/>
                </a:solidFill>
                <a:effectLst/>
                <a:latin typeface="Arial" panose="020B0604020202020204" pitchFamily="34" charset="0"/>
                <a:cs typeface="Arial" panose="020B0604020202020204" pitchFamily="34" charset="0"/>
              </a:rPr>
              <a:t> Veg Pulao, and Mango Lassi in just minutes! So, ditch the hot stove and enjoy the season with these ready-to-eat delights. Remember, great food doesn’t always require hours of cooking; sometimes, it’s the quick and tasty options that bring the most joy. Happy summer munching!</a:t>
            </a:r>
          </a:p>
        </p:txBody>
      </p:sp>
      <p:pic>
        <p:nvPicPr>
          <p:cNvPr id="2050" name="Picture 2" descr="Vegetable Pulao Recipe | Steffi's Recipes">
            <a:extLst>
              <a:ext uri="{FF2B5EF4-FFF2-40B4-BE49-F238E27FC236}">
                <a16:creationId xmlns:a16="http://schemas.microsoft.com/office/drawing/2014/main" id="{1D423A8B-82D7-D738-B344-F45CD45FC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48868"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920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2"/>
          <p:cNvSpPr txBox="1"/>
          <p:nvPr/>
        </p:nvSpPr>
        <p:spPr>
          <a:xfrm>
            <a:off x="184691" y="971327"/>
            <a:ext cx="4274422"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Video:</a:t>
            </a:r>
          </a:p>
          <a:p>
            <a:pPr marL="285750" indent="-285750">
              <a:buFont typeface="Arial" panose="020B0604020202020204" pitchFamily="34" charset="0"/>
              <a:buChar char="•"/>
            </a:pPr>
            <a:r>
              <a:rPr lang="en-US" dirty="0"/>
              <a:t>Aim: </a:t>
            </a:r>
            <a:r>
              <a:rPr lang="en-GB" dirty="0"/>
              <a:t>Boost SEO and provide information about a certain new products.</a:t>
            </a:r>
            <a:endParaRPr lang="en-US" dirty="0"/>
          </a:p>
          <a:p>
            <a:pPr marL="285750" lvl="0" indent="-285750" algn="l" rtl="0">
              <a:spcBef>
                <a:spcPts val="0"/>
              </a:spcBef>
              <a:spcAft>
                <a:spcPts val="0"/>
              </a:spcAft>
              <a:buFont typeface="Arial" panose="020B0604020202020204" pitchFamily="34" charset="0"/>
              <a:buChar char="•"/>
            </a:pPr>
            <a:r>
              <a:rPr lang="en-GB" dirty="0"/>
              <a:t>Date: September 7</a:t>
            </a:r>
            <a:r>
              <a:rPr lang="en-GB" baseline="30000" dirty="0"/>
              <a:t>th</a:t>
            </a:r>
            <a:r>
              <a:rPr lang="en-GB" dirty="0"/>
              <a:t>, 2023</a:t>
            </a:r>
          </a:p>
          <a:p>
            <a:pPr marL="285750" lvl="0" indent="-285750" algn="l" rtl="0">
              <a:spcBef>
                <a:spcPts val="0"/>
              </a:spcBef>
              <a:spcAft>
                <a:spcPts val="0"/>
              </a:spcAft>
              <a:buFont typeface="Arial" panose="020B0604020202020204" pitchFamily="34" charset="0"/>
              <a:buChar char="•"/>
            </a:pPr>
            <a:r>
              <a:rPr lang="en-GB" dirty="0"/>
              <a:t>Idea: </a:t>
            </a:r>
            <a:r>
              <a:rPr lang="en-US" dirty="0">
                <a:solidFill>
                  <a:schemeClr val="tx1"/>
                </a:solidFill>
                <a:latin typeface="arial" panose="020B0604020202020204" pitchFamily="34" charset="0"/>
              </a:rPr>
              <a:t>F</a:t>
            </a:r>
            <a:r>
              <a:rPr lang="en-US" i="0" dirty="0">
                <a:solidFill>
                  <a:schemeClr val="tx1"/>
                </a:solidFill>
                <a:effectLst/>
                <a:latin typeface="arial" panose="020B0604020202020204" pitchFamily="34" charset="0"/>
              </a:rPr>
              <a:t>ood videos for experiments on special recipe ideas. </a:t>
            </a:r>
            <a:endParaRPr lang="en-GB" dirty="0">
              <a:solidFill>
                <a:schemeClr val="tx1"/>
              </a:solidFill>
            </a:endParaRPr>
          </a:p>
          <a:p>
            <a:pPr marL="285750" lvl="0" indent="-285750" algn="l" rtl="0">
              <a:spcBef>
                <a:spcPts val="0"/>
              </a:spcBef>
              <a:spcAft>
                <a:spcPts val="0"/>
              </a:spcAft>
              <a:buFont typeface="Arial" panose="020B0604020202020204" pitchFamily="34" charset="0"/>
              <a:buChar char="•"/>
            </a:pPr>
            <a:r>
              <a:rPr lang="en-GB" dirty="0"/>
              <a:t>Topic</a:t>
            </a:r>
            <a:r>
              <a:rPr lang="en-GB" b="1" dirty="0"/>
              <a:t>: </a:t>
            </a:r>
            <a:r>
              <a:rPr lang="en-GB" dirty="0" err="1"/>
              <a:t>Haldiram's</a:t>
            </a:r>
            <a:r>
              <a:rPr lang="en-GB" dirty="0"/>
              <a:t> </a:t>
            </a:r>
            <a:r>
              <a:rPr lang="en-GB" dirty="0" err="1"/>
              <a:t>Bhujia</a:t>
            </a:r>
            <a:r>
              <a:rPr lang="en-GB" dirty="0"/>
              <a:t> Masala, crispy &amp; crunchy, traditional Namkeen, spiced &amp; </a:t>
            </a:r>
            <a:r>
              <a:rPr lang="en-GB" dirty="0" err="1"/>
              <a:t>flavorful</a:t>
            </a:r>
            <a:r>
              <a:rPr lang="en-GB" dirty="0"/>
              <a:t>, made with All Natural Ingredients.</a:t>
            </a:r>
          </a:p>
          <a:p>
            <a:pPr marL="285750" lvl="0" indent="-285750" algn="l" rtl="0">
              <a:spcBef>
                <a:spcPts val="0"/>
              </a:spcBef>
              <a:spcAft>
                <a:spcPts val="0"/>
              </a:spcAft>
              <a:buFont typeface="Arial" panose="020B0604020202020204" pitchFamily="34" charset="0"/>
              <a:buChar char="•"/>
            </a:pPr>
            <a:endParaRPr lang="en-GB" dirty="0"/>
          </a:p>
          <a:p>
            <a:pPr lvl="0" algn="l" rtl="0">
              <a:spcBef>
                <a:spcPts val="0"/>
              </a:spcBef>
              <a:spcAft>
                <a:spcPts val="0"/>
              </a:spcAft>
            </a:pPr>
            <a:r>
              <a:rPr lang="en-GB" dirty="0"/>
              <a:t>URL:</a:t>
            </a:r>
          </a:p>
          <a:p>
            <a:pPr lvl="0" algn="l" rtl="0">
              <a:spcBef>
                <a:spcPts val="0"/>
              </a:spcBef>
              <a:spcAft>
                <a:spcPts val="0"/>
              </a:spcAft>
            </a:pPr>
            <a:r>
              <a:rPr lang="en-IN" b="0" i="0" dirty="0">
                <a:solidFill>
                  <a:srgbClr val="000000"/>
                </a:solidFill>
                <a:effectLst/>
                <a:latin typeface="+mn-lt"/>
                <a:hlinkClick r:id="rId5"/>
              </a:rPr>
              <a:t>https://www.instagram.com/reel/Cw5i2QpvC4Q/?utm_source=ig_web_copy_link&amp;igshid=MzRlODBiNWFlZA==</a:t>
            </a:r>
            <a:endParaRPr lang="en-GB" dirty="0">
              <a:latin typeface="+mn-lt"/>
            </a:endParaRPr>
          </a:p>
        </p:txBody>
      </p:sp>
      <p:pic>
        <p:nvPicPr>
          <p:cNvPr id="2" name="WhatsApp Video 2023-09-07 at 22.53.39">
            <a:hlinkClick r:id="" action="ppaction://media"/>
            <a:extLst>
              <a:ext uri="{FF2B5EF4-FFF2-40B4-BE49-F238E27FC236}">
                <a16:creationId xmlns:a16="http://schemas.microsoft.com/office/drawing/2014/main" id="{C721871B-1AD4-8D82-54DE-366A3945C02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2001" y="0"/>
            <a:ext cx="4572000" cy="5143500"/>
          </a:xfrm>
          <a:prstGeom prst="rect">
            <a:avLst/>
          </a:prstGeom>
        </p:spPr>
      </p:pic>
    </p:spTree>
    <p:extLst>
      <p:ext uri="{BB962C8B-B14F-4D97-AF65-F5344CB8AC3E}">
        <p14:creationId xmlns:p14="http://schemas.microsoft.com/office/powerpoint/2010/main" val="138156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2"/>
          <p:cNvSpPr txBox="1"/>
          <p:nvPr/>
        </p:nvSpPr>
        <p:spPr>
          <a:xfrm>
            <a:off x="478200" y="432718"/>
            <a:ext cx="8187600" cy="42780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Infographics:</a:t>
            </a:r>
          </a:p>
          <a:p>
            <a:pPr marL="285750" lvl="0" indent="-285750" algn="l" rtl="0">
              <a:spcBef>
                <a:spcPts val="0"/>
              </a:spcBef>
              <a:spcAft>
                <a:spcPts val="0"/>
              </a:spcAft>
              <a:buFont typeface="Arial" panose="020B0604020202020204" pitchFamily="34" charset="0"/>
              <a:buChar char="•"/>
            </a:pPr>
            <a:r>
              <a:rPr lang="en-US" dirty="0"/>
              <a:t>Aim: For </a:t>
            </a:r>
            <a:r>
              <a:rPr lang="en-IN" dirty="0">
                <a:solidFill>
                  <a:srgbClr val="040C28"/>
                </a:solidFill>
                <a:latin typeface="+mn-lt"/>
              </a:rPr>
              <a:t>e</a:t>
            </a:r>
            <a:r>
              <a:rPr lang="en-IN" b="0" i="0" dirty="0">
                <a:solidFill>
                  <a:srgbClr val="040C28"/>
                </a:solidFill>
                <a:effectLst/>
                <a:latin typeface="+mn-lt"/>
              </a:rPr>
              <a:t>xponential growth</a:t>
            </a:r>
            <a:endParaRPr lang="en-US" dirty="0">
              <a:latin typeface="+mn-lt"/>
            </a:endParaRPr>
          </a:p>
          <a:p>
            <a:pPr marL="285750" indent="-285750">
              <a:buFont typeface="Arial" panose="020B0604020202020204" pitchFamily="34" charset="0"/>
              <a:buChar char="•"/>
            </a:pPr>
            <a:r>
              <a:rPr lang="en-GB" dirty="0"/>
              <a:t>Date: August 30</a:t>
            </a:r>
            <a:r>
              <a:rPr lang="en-GB" baseline="30000" dirty="0"/>
              <a:t>th</a:t>
            </a:r>
            <a:r>
              <a:rPr lang="en-GB" dirty="0"/>
              <a:t>, 2023</a:t>
            </a:r>
          </a:p>
          <a:p>
            <a:pPr marL="285750" lvl="0" indent="-285750" algn="l" rtl="0">
              <a:spcBef>
                <a:spcPts val="0"/>
              </a:spcBef>
              <a:spcAft>
                <a:spcPts val="0"/>
              </a:spcAft>
              <a:buFont typeface="Arial" panose="020B0604020202020204" pitchFamily="34" charset="0"/>
              <a:buChar char="•"/>
            </a:pPr>
            <a:r>
              <a:rPr lang="en-GB" dirty="0"/>
              <a:t>Idea: </a:t>
            </a:r>
            <a:r>
              <a:rPr lang="en-US" b="0" i="0" dirty="0">
                <a:solidFill>
                  <a:srgbClr val="202124"/>
                </a:solidFill>
                <a:effectLst/>
                <a:latin typeface="+mn-lt"/>
              </a:rPr>
              <a:t>Starting Franchise Restaurants is a way to expand your business, wherein you (the franchisor) give a license to independent owners (Franchisee) to use your Trademark, business model, and processes to sell or provide services under your Brand Name.</a:t>
            </a:r>
            <a:endParaRPr lang="en-GB" dirty="0">
              <a:latin typeface="+mn-lt"/>
            </a:endParaRPr>
          </a:p>
          <a:p>
            <a:pPr marL="285750" lvl="0" indent="-285750" algn="l" rtl="0">
              <a:spcBef>
                <a:spcPts val="0"/>
              </a:spcBef>
              <a:spcAft>
                <a:spcPts val="0"/>
              </a:spcAft>
              <a:buFont typeface="Arial" panose="020B0604020202020204" pitchFamily="34" charset="0"/>
              <a:buChar char="•"/>
            </a:pPr>
            <a:r>
              <a:rPr lang="en-GB" dirty="0"/>
              <a:t>Topic</a:t>
            </a:r>
            <a:r>
              <a:rPr lang="en-GB" b="1" dirty="0"/>
              <a:t>: </a:t>
            </a:r>
            <a:r>
              <a:rPr lang="en-US" i="0" dirty="0">
                <a:solidFill>
                  <a:schemeClr val="tx1"/>
                </a:solidFill>
                <a:effectLst/>
                <a:hlinkClick r:id="rId3"/>
              </a:rPr>
              <a:t>Perks of Taking </a:t>
            </a:r>
            <a:r>
              <a:rPr lang="en-US" i="0" dirty="0" err="1">
                <a:solidFill>
                  <a:schemeClr val="tx1"/>
                </a:solidFill>
                <a:effectLst/>
                <a:hlinkClick r:id="rId3"/>
              </a:rPr>
              <a:t>Haldiram’s</a:t>
            </a:r>
            <a:r>
              <a:rPr lang="en-US" i="0" dirty="0">
                <a:solidFill>
                  <a:schemeClr val="tx1"/>
                </a:solidFill>
                <a:effectLst/>
                <a:hlinkClick r:id="rId3"/>
              </a:rPr>
              <a:t> Restaurant Franchise.</a:t>
            </a:r>
            <a:endParaRPr lang="en-US" i="0" dirty="0">
              <a:solidFill>
                <a:schemeClr val="tx1"/>
              </a:solidFill>
              <a:effectLst/>
            </a:endParaRPr>
          </a:p>
          <a:p>
            <a:pPr marL="342900" indent="-342900">
              <a:buFont typeface="+mj-lt"/>
              <a:buAutoNum type="arabicPeriod"/>
            </a:pPr>
            <a:r>
              <a:rPr lang="en-US" dirty="0"/>
              <a:t>Top snack brand: </a:t>
            </a:r>
            <a:r>
              <a:rPr lang="en-US" dirty="0" err="1"/>
              <a:t>Haldiram’s</a:t>
            </a:r>
            <a:r>
              <a:rPr lang="en-US" dirty="0"/>
              <a:t> has established itself as a top snacking brand in India. Everyone knows the name of </a:t>
            </a:r>
            <a:r>
              <a:rPr lang="en-US" dirty="0" err="1"/>
              <a:t>Haldiram’s</a:t>
            </a:r>
            <a:r>
              <a:rPr lang="en-US" dirty="0"/>
              <a:t> and has an emotional inclination towards this name.</a:t>
            </a:r>
          </a:p>
          <a:p>
            <a:pPr marL="342900" indent="-342900">
              <a:buFont typeface="+mj-lt"/>
              <a:buAutoNum type="arabicPeriod"/>
            </a:pPr>
            <a:r>
              <a:rPr lang="en-US" dirty="0"/>
              <a:t>Great Margin &amp; ROI: </a:t>
            </a:r>
            <a:r>
              <a:rPr lang="en-US" dirty="0" err="1"/>
              <a:t>Haldiiram’s</a:t>
            </a:r>
            <a:r>
              <a:rPr lang="en-US" dirty="0"/>
              <a:t> food products offer great margin to the franchise owner that comes with an opportunity to enjoy great profits and return on investment.</a:t>
            </a:r>
          </a:p>
          <a:p>
            <a:pPr marL="342900" indent="-342900">
              <a:buFont typeface="+mj-lt"/>
              <a:buAutoNum type="arabicPeriod"/>
            </a:pPr>
            <a:r>
              <a:rPr lang="en-US" dirty="0"/>
              <a:t>Top Quality Support: </a:t>
            </a:r>
            <a:r>
              <a:rPr lang="en-US" dirty="0" err="1"/>
              <a:t>Haldiram’s</a:t>
            </a:r>
            <a:r>
              <a:rPr lang="en-US" dirty="0"/>
              <a:t> provides you top quality training and support to establish your </a:t>
            </a:r>
            <a:r>
              <a:rPr lang="en-US" dirty="0" err="1"/>
              <a:t>restauraant</a:t>
            </a:r>
            <a:r>
              <a:rPr lang="en-US" dirty="0"/>
              <a:t> </a:t>
            </a:r>
            <a:r>
              <a:rPr lang="en-US" dirty="0" err="1"/>
              <a:t>frenchise</a:t>
            </a:r>
            <a:r>
              <a:rPr lang="en-US" dirty="0"/>
              <a:t>. With their excellent guidance, you will never face any problem.</a:t>
            </a:r>
          </a:p>
          <a:p>
            <a:pPr marL="342900" indent="-342900">
              <a:buFont typeface="+mj-lt"/>
              <a:buAutoNum type="arabicPeriod"/>
            </a:pPr>
            <a:r>
              <a:rPr lang="en-US" dirty="0"/>
              <a:t>Great Range of Products: </a:t>
            </a:r>
            <a:r>
              <a:rPr lang="en-US" dirty="0" err="1"/>
              <a:t>Haldiram’s</a:t>
            </a:r>
            <a:r>
              <a:rPr lang="en-US" dirty="0"/>
              <a:t> has over 400+ awesome products in their entire product range which includes sweets, namkeens, beverages, etc.</a:t>
            </a:r>
          </a:p>
          <a:p>
            <a:endParaRPr lang="en-US" dirty="0"/>
          </a:p>
          <a:p>
            <a:r>
              <a:rPr lang="en-US" dirty="0"/>
              <a:t>URL: </a:t>
            </a:r>
            <a:r>
              <a:rPr lang="en-US" dirty="0">
                <a:hlinkClick r:id="rId4"/>
              </a:rPr>
              <a:t>https://www.facebook.com/photo?fbid=122095174586031460&amp;set=pcb.122095175720031460</a:t>
            </a:r>
            <a:r>
              <a:rPr lang="en-US" dirty="0"/>
              <a:t>, </a:t>
            </a:r>
            <a:r>
              <a:rPr lang="en-US" dirty="0">
                <a:hlinkClick r:id="rId5"/>
              </a:rPr>
              <a:t>https://www.facebook.com/photo?fbid=122095175552031460&amp;set=pcb.122095175720031460</a:t>
            </a:r>
            <a:r>
              <a:rPr lang="en-US" dirty="0"/>
              <a:t>; </a:t>
            </a:r>
            <a:r>
              <a:rPr lang="en-US" dirty="0">
                <a:hlinkClick r:id="rId6"/>
              </a:rPr>
              <a:t>https://www.instagram.com/p/CwrwLijvnQd/?img_index=1</a:t>
            </a:r>
            <a:endParaRPr lang="en-US" dirty="0"/>
          </a:p>
        </p:txBody>
      </p:sp>
    </p:spTree>
    <p:extLst>
      <p:ext uri="{BB962C8B-B14F-4D97-AF65-F5344CB8AC3E}">
        <p14:creationId xmlns:p14="http://schemas.microsoft.com/office/powerpoint/2010/main" val="2984684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112825" y="1891050"/>
            <a:ext cx="8948700" cy="239678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lang="en-IN" sz="1300" dirty="0">
              <a:solidFill>
                <a:srgbClr val="0E101A"/>
              </a:solidFill>
            </a:endParaRPr>
          </a:p>
          <a:p>
            <a:pPr marL="457200" lvl="0" indent="0" algn="l" rtl="0">
              <a:lnSpc>
                <a:spcPct val="115000"/>
              </a:lnSpc>
              <a:spcBef>
                <a:spcPts val="0"/>
              </a:spcBef>
              <a:spcAft>
                <a:spcPts val="0"/>
              </a:spcAft>
              <a:buNone/>
            </a:pPr>
            <a:r>
              <a:rPr lang="en-GB" dirty="0">
                <a:solidFill>
                  <a:srgbClr val="0E101A"/>
                </a:solidFill>
              </a:rPr>
              <a:t>Utilize the Stories feature on Instagram for three consecutive days. Share behind-the-scenes glimpses, polls, quizzes, or sneak peeks etc to encourage audience participation. Once uploaded use the story highlight feature on Instagram and save the 3 story with an appropriate name for each.</a:t>
            </a:r>
            <a:br>
              <a:rPr lang="en-GB" dirty="0">
                <a:solidFill>
                  <a:srgbClr val="0E101A"/>
                </a:solidFill>
              </a:rPr>
            </a:br>
            <a:br>
              <a:rPr lang="en-GB" dirty="0">
                <a:solidFill>
                  <a:srgbClr val="0E101A"/>
                </a:solidFill>
              </a:rPr>
            </a:br>
            <a:r>
              <a:rPr lang="en-GB" b="1" dirty="0">
                <a:solidFill>
                  <a:srgbClr val="0E101A"/>
                </a:solidFill>
              </a:rPr>
              <a:t>Note:</a:t>
            </a:r>
            <a:br>
              <a:rPr lang="en-GB" dirty="0">
                <a:solidFill>
                  <a:srgbClr val="0E101A"/>
                </a:solidFill>
              </a:rPr>
            </a:br>
            <a:r>
              <a:rPr lang="en-GB" dirty="0">
                <a:solidFill>
                  <a:srgbClr val="0E101A"/>
                </a:solidFill>
              </a:rPr>
              <a:t>Once done monitor the performance of the posts and Stories using the insight tool and </a:t>
            </a:r>
            <a:r>
              <a:rPr lang="en-GB" dirty="0" err="1">
                <a:solidFill>
                  <a:srgbClr val="0E101A"/>
                </a:solidFill>
              </a:rPr>
              <a:t>analyze</a:t>
            </a:r>
            <a:r>
              <a:rPr lang="en-GB" dirty="0">
                <a:solidFill>
                  <a:srgbClr val="0E101A"/>
                </a:solidFill>
              </a:rPr>
              <a:t> the engagement metrics (likes, comments, shares, impressions, etc.). Based on the analysis, mention the strategies and areas for improvement. </a:t>
            </a:r>
            <a:endParaRPr dirty="0">
              <a:solidFill>
                <a:srgbClr val="0E101A"/>
              </a:solidFill>
            </a:endParaRPr>
          </a:p>
        </p:txBody>
      </p:sp>
      <p:sp>
        <p:nvSpPr>
          <p:cNvPr id="116" name="Google Shape;116;p23"/>
          <p:cNvSpPr txBox="1"/>
          <p:nvPr/>
        </p:nvSpPr>
        <p:spPr>
          <a:xfrm>
            <a:off x="766950" y="12814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Instagram Story</a:t>
            </a:r>
          </a:p>
          <a:p>
            <a:pPr marL="0" lvl="0" indent="0" algn="l" rtl="0">
              <a:spcBef>
                <a:spcPts val="0"/>
              </a:spcBef>
              <a:spcAft>
                <a:spcPts val="0"/>
              </a:spcAft>
              <a:buNone/>
            </a:pPr>
            <a:endParaRPr lang="en-IN" sz="27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728133" y="0"/>
            <a:ext cx="7687734" cy="9279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b="1" dirty="0">
                <a:solidFill>
                  <a:srgbClr val="0E101A"/>
                </a:solidFill>
              </a:rPr>
              <a:t>Poll:</a:t>
            </a:r>
          </a:p>
          <a:p>
            <a:pPr marL="0" lvl="0" indent="0" algn="l" rtl="0">
              <a:lnSpc>
                <a:spcPct val="115000"/>
              </a:lnSpc>
              <a:spcBef>
                <a:spcPts val="0"/>
              </a:spcBef>
              <a:spcAft>
                <a:spcPts val="0"/>
              </a:spcAft>
              <a:buNone/>
            </a:pPr>
            <a:r>
              <a:rPr lang="en-US" dirty="0">
                <a:solidFill>
                  <a:srgbClr val="0E101A"/>
                </a:solidFill>
              </a:rPr>
              <a:t>URL: </a:t>
            </a:r>
            <a:r>
              <a:rPr lang="en-US" dirty="0">
                <a:solidFill>
                  <a:srgbClr val="0E101A"/>
                </a:solidFill>
                <a:hlinkClick r:id="rId3"/>
              </a:rPr>
              <a:t>https://www.instagram.com/stories/highlights/17999212786912547/</a:t>
            </a:r>
            <a:endParaRPr lang="en-US" dirty="0">
              <a:solidFill>
                <a:srgbClr val="0E101A"/>
              </a:solidFill>
            </a:endParaRPr>
          </a:p>
          <a:p>
            <a:pPr marL="0" lvl="0" indent="0" algn="l" rtl="0">
              <a:lnSpc>
                <a:spcPct val="115000"/>
              </a:lnSpc>
              <a:spcBef>
                <a:spcPts val="0"/>
              </a:spcBef>
              <a:spcAft>
                <a:spcPts val="0"/>
              </a:spcAft>
              <a:buNone/>
            </a:pPr>
            <a:r>
              <a:rPr lang="en-US" dirty="0">
                <a:solidFill>
                  <a:srgbClr val="0E101A"/>
                </a:solidFill>
                <a:latin typeface="+mn-lt"/>
              </a:rPr>
              <a:t>Date: September 1</a:t>
            </a:r>
            <a:r>
              <a:rPr lang="en-US" baseline="30000" dirty="0">
                <a:solidFill>
                  <a:srgbClr val="0E101A"/>
                </a:solidFill>
                <a:latin typeface="+mn-lt"/>
              </a:rPr>
              <a:t>st</a:t>
            </a:r>
            <a:r>
              <a:rPr lang="en-US" dirty="0">
                <a:solidFill>
                  <a:srgbClr val="0E101A"/>
                </a:solidFill>
                <a:latin typeface="+mn-lt"/>
              </a:rPr>
              <a:t>, 2023  </a:t>
            </a:r>
            <a:endParaRPr dirty="0">
              <a:solidFill>
                <a:srgbClr val="0E101A"/>
              </a:solidFill>
              <a:latin typeface="+mn-lt"/>
            </a:endParaRPr>
          </a:p>
        </p:txBody>
      </p:sp>
      <p:pic>
        <p:nvPicPr>
          <p:cNvPr id="3" name="Picture 2">
            <a:extLst>
              <a:ext uri="{FF2B5EF4-FFF2-40B4-BE49-F238E27FC236}">
                <a16:creationId xmlns:a16="http://schemas.microsoft.com/office/drawing/2014/main" id="{BA2C7B66-E1D3-CEC1-50F6-2A1843B23521}"/>
              </a:ext>
            </a:extLst>
          </p:cNvPr>
          <p:cNvPicPr>
            <a:picLocks noChangeAspect="1"/>
          </p:cNvPicPr>
          <p:nvPr/>
        </p:nvPicPr>
        <p:blipFill>
          <a:blip r:embed="rId4"/>
          <a:stretch>
            <a:fillRect/>
          </a:stretch>
        </p:blipFill>
        <p:spPr>
          <a:xfrm>
            <a:off x="0" y="927915"/>
            <a:ext cx="9144000" cy="4214329"/>
          </a:xfrm>
          <a:prstGeom prst="rect">
            <a:avLst/>
          </a:prstGeom>
        </p:spPr>
      </p:pic>
    </p:spTree>
    <p:extLst>
      <p:ext uri="{BB962C8B-B14F-4D97-AF65-F5344CB8AC3E}">
        <p14:creationId xmlns:p14="http://schemas.microsoft.com/office/powerpoint/2010/main" val="3136193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728133" y="0"/>
            <a:ext cx="6387992" cy="9279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b="1" dirty="0">
                <a:solidFill>
                  <a:srgbClr val="0E101A"/>
                </a:solidFill>
              </a:rPr>
              <a:t>Quizzes:</a:t>
            </a:r>
          </a:p>
          <a:p>
            <a:pPr marL="0" lvl="0" indent="0" algn="l" rtl="0">
              <a:lnSpc>
                <a:spcPct val="115000"/>
              </a:lnSpc>
              <a:spcBef>
                <a:spcPts val="0"/>
              </a:spcBef>
              <a:spcAft>
                <a:spcPts val="0"/>
              </a:spcAft>
              <a:buNone/>
            </a:pPr>
            <a:r>
              <a:rPr lang="en-US" dirty="0">
                <a:solidFill>
                  <a:srgbClr val="0E101A"/>
                </a:solidFill>
              </a:rPr>
              <a:t>URL: </a:t>
            </a:r>
            <a:r>
              <a:rPr lang="en-US" dirty="0">
                <a:solidFill>
                  <a:srgbClr val="0E101A"/>
                </a:solidFill>
                <a:hlinkClick r:id="rId3"/>
              </a:rPr>
              <a:t>https://www.instagram.com/stories/highlights/18281042647177824/ </a:t>
            </a:r>
            <a:endParaRPr lang="en-US" dirty="0">
              <a:solidFill>
                <a:srgbClr val="0E101A"/>
              </a:solidFill>
            </a:endParaRPr>
          </a:p>
          <a:p>
            <a:pPr marL="0" lvl="0" indent="0" algn="l" rtl="0">
              <a:lnSpc>
                <a:spcPct val="115000"/>
              </a:lnSpc>
              <a:spcBef>
                <a:spcPts val="0"/>
              </a:spcBef>
              <a:spcAft>
                <a:spcPts val="0"/>
              </a:spcAft>
              <a:buNone/>
            </a:pPr>
            <a:r>
              <a:rPr lang="en-US" dirty="0">
                <a:solidFill>
                  <a:srgbClr val="0E101A"/>
                </a:solidFill>
                <a:latin typeface="+mn-lt"/>
              </a:rPr>
              <a:t>Date: September 2</a:t>
            </a:r>
            <a:r>
              <a:rPr lang="en-US" baseline="30000" dirty="0">
                <a:solidFill>
                  <a:srgbClr val="0E101A"/>
                </a:solidFill>
                <a:latin typeface="+mn-lt"/>
              </a:rPr>
              <a:t>nd</a:t>
            </a:r>
            <a:r>
              <a:rPr lang="en-US" dirty="0">
                <a:solidFill>
                  <a:srgbClr val="0E101A"/>
                </a:solidFill>
                <a:latin typeface="+mn-lt"/>
              </a:rPr>
              <a:t>, 2023  </a:t>
            </a:r>
            <a:endParaRPr dirty="0">
              <a:solidFill>
                <a:srgbClr val="0E101A"/>
              </a:solidFill>
              <a:latin typeface="+mn-lt"/>
            </a:endParaRPr>
          </a:p>
        </p:txBody>
      </p:sp>
      <p:pic>
        <p:nvPicPr>
          <p:cNvPr id="3" name="Picture 2">
            <a:extLst>
              <a:ext uri="{FF2B5EF4-FFF2-40B4-BE49-F238E27FC236}">
                <a16:creationId xmlns:a16="http://schemas.microsoft.com/office/drawing/2014/main" id="{4444050C-22E4-C410-C62C-A3ADAC13C561}"/>
              </a:ext>
            </a:extLst>
          </p:cNvPr>
          <p:cNvPicPr>
            <a:picLocks noChangeAspect="1"/>
          </p:cNvPicPr>
          <p:nvPr/>
        </p:nvPicPr>
        <p:blipFill>
          <a:blip r:embed="rId4"/>
          <a:stretch>
            <a:fillRect/>
          </a:stretch>
        </p:blipFill>
        <p:spPr>
          <a:xfrm>
            <a:off x="0" y="927916"/>
            <a:ext cx="2373923" cy="4215584"/>
          </a:xfrm>
          <a:prstGeom prst="rect">
            <a:avLst/>
          </a:prstGeom>
        </p:spPr>
      </p:pic>
      <p:pic>
        <p:nvPicPr>
          <p:cNvPr id="5" name="Picture 4">
            <a:extLst>
              <a:ext uri="{FF2B5EF4-FFF2-40B4-BE49-F238E27FC236}">
                <a16:creationId xmlns:a16="http://schemas.microsoft.com/office/drawing/2014/main" id="{394C5BBA-8BC7-A81F-16D9-270964E43B89}"/>
              </a:ext>
            </a:extLst>
          </p:cNvPr>
          <p:cNvPicPr>
            <a:picLocks noChangeAspect="1"/>
          </p:cNvPicPr>
          <p:nvPr/>
        </p:nvPicPr>
        <p:blipFill>
          <a:blip r:embed="rId5"/>
          <a:stretch>
            <a:fillRect/>
          </a:stretch>
        </p:blipFill>
        <p:spPr>
          <a:xfrm>
            <a:off x="2373923" y="927915"/>
            <a:ext cx="2373923" cy="4215585"/>
          </a:xfrm>
          <a:prstGeom prst="rect">
            <a:avLst/>
          </a:prstGeom>
        </p:spPr>
      </p:pic>
      <p:pic>
        <p:nvPicPr>
          <p:cNvPr id="7" name="Picture 6">
            <a:extLst>
              <a:ext uri="{FF2B5EF4-FFF2-40B4-BE49-F238E27FC236}">
                <a16:creationId xmlns:a16="http://schemas.microsoft.com/office/drawing/2014/main" id="{B6E189C5-8BE6-67AE-BA0E-E6C85D176F9B}"/>
              </a:ext>
            </a:extLst>
          </p:cNvPr>
          <p:cNvPicPr>
            <a:picLocks noChangeAspect="1"/>
          </p:cNvPicPr>
          <p:nvPr/>
        </p:nvPicPr>
        <p:blipFill>
          <a:blip r:embed="rId6"/>
          <a:stretch>
            <a:fillRect/>
          </a:stretch>
        </p:blipFill>
        <p:spPr>
          <a:xfrm>
            <a:off x="4747846" y="927914"/>
            <a:ext cx="2373923" cy="4215586"/>
          </a:xfrm>
          <a:prstGeom prst="rect">
            <a:avLst/>
          </a:prstGeom>
        </p:spPr>
      </p:pic>
      <p:pic>
        <p:nvPicPr>
          <p:cNvPr id="9" name="Picture 8">
            <a:extLst>
              <a:ext uri="{FF2B5EF4-FFF2-40B4-BE49-F238E27FC236}">
                <a16:creationId xmlns:a16="http://schemas.microsoft.com/office/drawing/2014/main" id="{8C5AC3B9-B713-1C53-5A0C-029C11360DC6}"/>
              </a:ext>
            </a:extLst>
          </p:cNvPr>
          <p:cNvPicPr>
            <a:picLocks noChangeAspect="1"/>
          </p:cNvPicPr>
          <p:nvPr/>
        </p:nvPicPr>
        <p:blipFill>
          <a:blip r:embed="rId7"/>
          <a:stretch>
            <a:fillRect/>
          </a:stretch>
        </p:blipFill>
        <p:spPr>
          <a:xfrm>
            <a:off x="7121769" y="-3"/>
            <a:ext cx="2022231" cy="2571750"/>
          </a:xfrm>
          <a:prstGeom prst="rect">
            <a:avLst/>
          </a:prstGeom>
        </p:spPr>
      </p:pic>
      <p:pic>
        <p:nvPicPr>
          <p:cNvPr id="11" name="Picture 10">
            <a:extLst>
              <a:ext uri="{FF2B5EF4-FFF2-40B4-BE49-F238E27FC236}">
                <a16:creationId xmlns:a16="http://schemas.microsoft.com/office/drawing/2014/main" id="{D5EC785F-6B55-FE06-1F26-E8858FF81792}"/>
              </a:ext>
            </a:extLst>
          </p:cNvPr>
          <p:cNvPicPr>
            <a:picLocks noChangeAspect="1"/>
          </p:cNvPicPr>
          <p:nvPr/>
        </p:nvPicPr>
        <p:blipFill>
          <a:blip r:embed="rId8"/>
          <a:stretch>
            <a:fillRect/>
          </a:stretch>
        </p:blipFill>
        <p:spPr>
          <a:xfrm>
            <a:off x="7116125" y="2571748"/>
            <a:ext cx="2027875" cy="2571751"/>
          </a:xfrm>
          <a:prstGeom prst="rect">
            <a:avLst/>
          </a:prstGeom>
        </p:spPr>
      </p:pic>
    </p:spTree>
    <p:extLst>
      <p:ext uri="{BB962C8B-B14F-4D97-AF65-F5344CB8AC3E}">
        <p14:creationId xmlns:p14="http://schemas.microsoft.com/office/powerpoint/2010/main" val="3516849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728133" y="0"/>
            <a:ext cx="7687734" cy="9279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b="1" dirty="0">
                <a:solidFill>
                  <a:srgbClr val="0E101A"/>
                </a:solidFill>
              </a:rPr>
              <a:t>Sneak peeks:</a:t>
            </a:r>
          </a:p>
          <a:p>
            <a:pPr marL="0" lvl="0" indent="0" algn="l" rtl="0">
              <a:lnSpc>
                <a:spcPct val="115000"/>
              </a:lnSpc>
              <a:spcBef>
                <a:spcPts val="0"/>
              </a:spcBef>
              <a:spcAft>
                <a:spcPts val="0"/>
              </a:spcAft>
              <a:buNone/>
            </a:pPr>
            <a:r>
              <a:rPr lang="en-US" dirty="0">
                <a:solidFill>
                  <a:srgbClr val="0E101A"/>
                </a:solidFill>
              </a:rPr>
              <a:t>URL: </a:t>
            </a:r>
            <a:r>
              <a:rPr lang="en-US" dirty="0">
                <a:solidFill>
                  <a:srgbClr val="0E101A"/>
                </a:solidFill>
                <a:hlinkClick r:id="rId3"/>
              </a:rPr>
              <a:t>https://www.instagram.com/stories/highlights/18283487620182153/</a:t>
            </a:r>
            <a:endParaRPr lang="en-US" dirty="0">
              <a:solidFill>
                <a:srgbClr val="0E101A"/>
              </a:solidFill>
            </a:endParaRPr>
          </a:p>
          <a:p>
            <a:pPr marL="0" lvl="0" indent="0" algn="l" rtl="0">
              <a:lnSpc>
                <a:spcPct val="115000"/>
              </a:lnSpc>
              <a:spcBef>
                <a:spcPts val="0"/>
              </a:spcBef>
              <a:spcAft>
                <a:spcPts val="0"/>
              </a:spcAft>
              <a:buNone/>
            </a:pPr>
            <a:r>
              <a:rPr lang="en-US" dirty="0">
                <a:solidFill>
                  <a:srgbClr val="0E101A"/>
                </a:solidFill>
                <a:latin typeface="+mn-lt"/>
              </a:rPr>
              <a:t>Date: September 3</a:t>
            </a:r>
            <a:r>
              <a:rPr lang="en-US" baseline="30000" dirty="0">
                <a:solidFill>
                  <a:srgbClr val="0E101A"/>
                </a:solidFill>
                <a:latin typeface="+mn-lt"/>
              </a:rPr>
              <a:t>rd</a:t>
            </a:r>
            <a:r>
              <a:rPr lang="en-US" dirty="0">
                <a:solidFill>
                  <a:srgbClr val="0E101A"/>
                </a:solidFill>
                <a:latin typeface="+mn-lt"/>
              </a:rPr>
              <a:t>, 2023  </a:t>
            </a:r>
            <a:endParaRPr dirty="0">
              <a:solidFill>
                <a:srgbClr val="0E101A"/>
              </a:solidFill>
              <a:latin typeface="+mn-lt"/>
            </a:endParaRPr>
          </a:p>
        </p:txBody>
      </p:sp>
      <p:pic>
        <p:nvPicPr>
          <p:cNvPr id="4" name="Picture 3">
            <a:extLst>
              <a:ext uri="{FF2B5EF4-FFF2-40B4-BE49-F238E27FC236}">
                <a16:creationId xmlns:a16="http://schemas.microsoft.com/office/drawing/2014/main" id="{878B4A27-A7A8-59A0-A8D1-2890755258DA}"/>
              </a:ext>
            </a:extLst>
          </p:cNvPr>
          <p:cNvPicPr>
            <a:picLocks noChangeAspect="1"/>
          </p:cNvPicPr>
          <p:nvPr/>
        </p:nvPicPr>
        <p:blipFill>
          <a:blip r:embed="rId4"/>
          <a:stretch>
            <a:fillRect/>
          </a:stretch>
        </p:blipFill>
        <p:spPr>
          <a:xfrm>
            <a:off x="0" y="927914"/>
            <a:ext cx="4572000" cy="4214329"/>
          </a:xfrm>
          <a:prstGeom prst="rect">
            <a:avLst/>
          </a:prstGeom>
        </p:spPr>
      </p:pic>
      <p:pic>
        <p:nvPicPr>
          <p:cNvPr id="7" name="Picture 6">
            <a:extLst>
              <a:ext uri="{FF2B5EF4-FFF2-40B4-BE49-F238E27FC236}">
                <a16:creationId xmlns:a16="http://schemas.microsoft.com/office/drawing/2014/main" id="{02D145FD-2959-1C55-3854-966618E83C73}"/>
              </a:ext>
            </a:extLst>
          </p:cNvPr>
          <p:cNvPicPr>
            <a:picLocks noChangeAspect="1"/>
          </p:cNvPicPr>
          <p:nvPr/>
        </p:nvPicPr>
        <p:blipFill>
          <a:blip r:embed="rId5"/>
          <a:stretch>
            <a:fillRect/>
          </a:stretch>
        </p:blipFill>
        <p:spPr>
          <a:xfrm>
            <a:off x="4572000" y="927913"/>
            <a:ext cx="4572000" cy="4214330"/>
          </a:xfrm>
          <a:prstGeom prst="rect">
            <a:avLst/>
          </a:prstGeom>
        </p:spPr>
      </p:pic>
    </p:spTree>
    <p:extLst>
      <p:ext uri="{BB962C8B-B14F-4D97-AF65-F5344CB8AC3E}">
        <p14:creationId xmlns:p14="http://schemas.microsoft.com/office/powerpoint/2010/main" val="2927556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24"/>
          <p:cNvSpPr txBox="1"/>
          <p:nvPr/>
        </p:nvSpPr>
        <p:spPr>
          <a:xfrm>
            <a:off x="330025" y="1992863"/>
            <a:ext cx="4024837"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457200" lvl="0" indent="-317500" algn="l" rtl="0">
              <a:spcBef>
                <a:spcPts val="0"/>
              </a:spcBef>
              <a:spcAft>
                <a:spcPts val="0"/>
              </a:spcAft>
              <a:buSzPts val="1400"/>
              <a:buChar char="●"/>
            </a:pPr>
            <a:r>
              <a:rPr lang="en-GB" dirty="0"/>
              <a:t>Design Tools Familiarization (use Canva for creating visually appealing graphics)</a:t>
            </a:r>
            <a:endParaRPr dirty="0"/>
          </a:p>
          <a:p>
            <a:pPr marL="457200" lvl="0" indent="-317500" algn="l" rtl="0">
              <a:spcBef>
                <a:spcPts val="0"/>
              </a:spcBef>
              <a:spcAft>
                <a:spcPts val="0"/>
              </a:spcAft>
              <a:buSzPts val="1400"/>
              <a:buChar char="●"/>
            </a:pPr>
            <a:r>
              <a:rPr lang="en-GB" b="1" dirty="0"/>
              <a:t>Video Creation:</a:t>
            </a:r>
            <a:r>
              <a:rPr lang="en-GB" dirty="0"/>
              <a:t> Utilize VN or any video editor of your choice to create videos related to the chosen topic.</a:t>
            </a:r>
          </a:p>
          <a:p>
            <a:pPr marL="139700" lvl="0" algn="l" rtl="0">
              <a:spcBef>
                <a:spcPts val="0"/>
              </a:spcBef>
              <a:spcAft>
                <a:spcPts val="0"/>
              </a:spcAft>
              <a:buSzPts val="1400"/>
            </a:pPr>
            <a:endParaRPr lang="en-GB" dirty="0"/>
          </a:p>
          <a:p>
            <a:pPr marL="139700">
              <a:buSzPts val="1400"/>
            </a:pPr>
            <a:r>
              <a:rPr lang="en-GB" dirty="0"/>
              <a:t>URL: </a:t>
            </a:r>
            <a:r>
              <a:rPr lang="en-IN" b="0" i="0" dirty="0">
                <a:solidFill>
                  <a:srgbClr val="000000"/>
                </a:solidFill>
                <a:effectLst/>
                <a:latin typeface="+mn-lt"/>
                <a:hlinkClick r:id="rId5"/>
              </a:rPr>
              <a:t>https://www.instagram.com/reel/Cw5i2QpvC4Q/?utm_source=ig_web_copy_link&amp;igshid=MzRlODBiNWFlZA==</a:t>
            </a:r>
            <a:endParaRPr lang="en-GB" dirty="0">
              <a:latin typeface="+mn-lt"/>
            </a:endParaRPr>
          </a:p>
          <a:p>
            <a:pPr marL="139700" lvl="0" algn="l" rtl="0">
              <a:spcBef>
                <a:spcPts val="0"/>
              </a:spcBef>
              <a:spcAft>
                <a:spcPts val="0"/>
              </a:spcAft>
              <a:buSzPts val="1400"/>
            </a:pPr>
            <a:endParaRPr dirty="0"/>
          </a:p>
        </p:txBody>
      </p:sp>
      <p:sp>
        <p:nvSpPr>
          <p:cNvPr id="124" name="Google Shape;124;p24"/>
          <p:cNvSpPr txBox="1"/>
          <p:nvPr/>
        </p:nvSpPr>
        <p:spPr>
          <a:xfrm>
            <a:off x="330026" y="380678"/>
            <a:ext cx="4024837" cy="162656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p>
          <a:p>
            <a:pPr marL="0" lvl="0" indent="0" algn="l" rtl="0">
              <a:spcBef>
                <a:spcPts val="0"/>
              </a:spcBef>
              <a:spcAft>
                <a:spcPts val="0"/>
              </a:spcAft>
              <a:buNone/>
            </a:pPr>
            <a:endParaRPr lang="en-IN" sz="2700" dirty="0"/>
          </a:p>
        </p:txBody>
      </p:sp>
      <p:pic>
        <p:nvPicPr>
          <p:cNvPr id="2" name="WhatsApp Video 2023-09-07 at 22.53.39">
            <a:hlinkClick r:id="" action="ppaction://media"/>
            <a:extLst>
              <a:ext uri="{FF2B5EF4-FFF2-40B4-BE49-F238E27FC236}">
                <a16:creationId xmlns:a16="http://schemas.microsoft.com/office/drawing/2014/main" id="{F117C599-35D5-E044-7B9C-217DD794D40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2000" y="0"/>
            <a:ext cx="4572001"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25"/>
          <p:cNvSpPr txBox="1"/>
          <p:nvPr/>
        </p:nvSpPr>
        <p:spPr>
          <a:xfrm>
            <a:off x="478200" y="2022525"/>
            <a:ext cx="81876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3 ad campaigns each covering one of the mentioned goals: </a:t>
            </a:r>
            <a:r>
              <a:rPr lang="en-GB" dirty="0">
                <a:solidFill>
                  <a:schemeClr val="dk1"/>
                </a:solidFill>
              </a:rPr>
              <a:t>brand awareness, driving website traffic, or generating leads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31" name="Google Shape;131;p25"/>
          <p:cNvSpPr txBox="1"/>
          <p:nvPr/>
        </p:nvSpPr>
        <p:spPr>
          <a:xfrm>
            <a:off x="766950" y="128145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dirty="0">
              <a:solidFill>
                <a:srgbClr val="434343"/>
              </a:solidFill>
            </a:endParaRPr>
          </a:p>
          <a:p>
            <a:pPr marL="0" lvl="0" indent="0" algn="l" rtl="0">
              <a:spcBef>
                <a:spcPts val="0"/>
              </a:spcBef>
              <a:spcAft>
                <a:spcPts val="0"/>
              </a:spcAft>
              <a:buNone/>
            </a:pPr>
            <a:endParaRPr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766950" y="448122"/>
            <a:ext cx="4498631" cy="2123628"/>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SzPts val="1400"/>
              <a:buFont typeface="Arial" panose="020B0604020202020204" pitchFamily="34" charset="0"/>
              <a:buChar char="●"/>
            </a:pPr>
            <a:r>
              <a:rPr lang="en-GB" b="1" dirty="0" err="1"/>
              <a:t>Analyze</a:t>
            </a:r>
            <a:r>
              <a:rPr lang="en-GB" b="1" dirty="0"/>
              <a:t> Brand Messaging:</a:t>
            </a:r>
            <a:r>
              <a:rPr lang="en-GB" dirty="0"/>
              <a:t> </a:t>
            </a:r>
          </a:p>
          <a:p>
            <a:pPr marL="139700" lvl="0" algn="l" rtl="0">
              <a:spcBef>
                <a:spcPts val="0"/>
              </a:spcBef>
              <a:spcAft>
                <a:spcPts val="0"/>
              </a:spcAft>
              <a:buSzPts val="1400"/>
            </a:pPr>
            <a:endParaRPr lang="en-GB" dirty="0"/>
          </a:p>
          <a:p>
            <a:pPr algn="l"/>
            <a:r>
              <a:rPr lang="en-US" sz="1400" b="1" i="0" dirty="0">
                <a:solidFill>
                  <a:srgbClr val="202124"/>
                </a:solidFill>
                <a:effectLst/>
                <a:latin typeface="+mn-lt"/>
              </a:rPr>
              <a:t>Brand messaging: </a:t>
            </a:r>
            <a:r>
              <a:rPr lang="en-US" sz="1400" dirty="0">
                <a:solidFill>
                  <a:srgbClr val="202124"/>
                </a:solidFill>
                <a:latin typeface="+mn-lt"/>
              </a:rPr>
              <a:t>Wide </a:t>
            </a:r>
            <a:r>
              <a:rPr lang="en-US" sz="1400" i="0" dirty="0">
                <a:solidFill>
                  <a:srgbClr val="202124"/>
                </a:solidFill>
                <a:effectLst/>
                <a:latin typeface="+mn-lt"/>
              </a:rPr>
              <a:t>variety of </a:t>
            </a:r>
            <a:r>
              <a:rPr lang="en-US" sz="1400" i="0" dirty="0" err="1">
                <a:solidFill>
                  <a:srgbClr val="202124"/>
                </a:solidFill>
                <a:effectLst/>
                <a:latin typeface="+mn-lt"/>
              </a:rPr>
              <a:t>flavoured</a:t>
            </a:r>
            <a:r>
              <a:rPr lang="en-US" sz="1400" dirty="0">
                <a:solidFill>
                  <a:srgbClr val="202124"/>
                </a:solidFill>
                <a:latin typeface="+mn-lt"/>
              </a:rPr>
              <a:t> items, nutritional content and </a:t>
            </a:r>
            <a:r>
              <a:rPr lang="en-IN" sz="1400" dirty="0">
                <a:solidFill>
                  <a:srgbClr val="3A343A"/>
                </a:solidFill>
                <a:latin typeface="+mj-lt"/>
              </a:rPr>
              <a:t>g</a:t>
            </a:r>
            <a:r>
              <a:rPr lang="en-IN" sz="1400" i="0" dirty="0">
                <a:solidFill>
                  <a:srgbClr val="3A343A"/>
                </a:solidFill>
                <a:effectLst/>
                <a:latin typeface="+mj-lt"/>
              </a:rPr>
              <a:t>ood </a:t>
            </a:r>
            <a:r>
              <a:rPr lang="en-IN" sz="1400" dirty="0">
                <a:solidFill>
                  <a:srgbClr val="3A343A"/>
                </a:solidFill>
                <a:latin typeface="+mj-lt"/>
              </a:rPr>
              <a:t>m</a:t>
            </a:r>
            <a:r>
              <a:rPr lang="en-IN" sz="1400" i="0" dirty="0">
                <a:solidFill>
                  <a:srgbClr val="3A343A"/>
                </a:solidFill>
                <a:effectLst/>
                <a:latin typeface="+mj-lt"/>
              </a:rPr>
              <a:t>anufacturing </a:t>
            </a:r>
            <a:r>
              <a:rPr lang="en-IN" sz="1400" dirty="0">
                <a:solidFill>
                  <a:srgbClr val="3A343A"/>
                </a:solidFill>
                <a:latin typeface="+mj-lt"/>
              </a:rPr>
              <a:t>p</a:t>
            </a:r>
            <a:r>
              <a:rPr lang="en-IN" sz="1400" i="0" dirty="0">
                <a:solidFill>
                  <a:srgbClr val="3A343A"/>
                </a:solidFill>
                <a:effectLst/>
                <a:latin typeface="+mj-lt"/>
              </a:rPr>
              <a:t>ractices.</a:t>
            </a:r>
          </a:p>
          <a:p>
            <a:r>
              <a:rPr lang="en-IN" sz="1400" dirty="0">
                <a:solidFill>
                  <a:srgbClr val="3A343A"/>
                </a:solidFill>
                <a:latin typeface="+mj-lt"/>
              </a:rPr>
              <a:t>Example: Photos &amp; video links,</a:t>
            </a:r>
          </a:p>
          <a:p>
            <a:r>
              <a:rPr lang="en-IN" sz="1400" dirty="0">
                <a:solidFill>
                  <a:srgbClr val="3A343A"/>
                </a:solidFill>
                <a:latin typeface="+mj-lt"/>
                <a:hlinkClick r:id="rId3"/>
              </a:rPr>
              <a:t>https://fb.watch/lV9oyf6GYv/</a:t>
            </a:r>
            <a:endParaRPr lang="en-IN" dirty="0">
              <a:solidFill>
                <a:srgbClr val="3A343A"/>
              </a:solidFill>
              <a:latin typeface="+mj-lt"/>
            </a:endParaRPr>
          </a:p>
          <a:p>
            <a:r>
              <a:rPr lang="en-IN" sz="1400" dirty="0">
                <a:solidFill>
                  <a:srgbClr val="3A343A"/>
                </a:solidFill>
                <a:latin typeface="+mj-lt"/>
                <a:hlinkClick r:id="rId4"/>
              </a:rPr>
              <a:t>https://www.instagram.com/reel/CtyyJprADR6/?utm_source=ig_web_copy_link&amp;igshid=MzRlODBiNWFlZA==</a:t>
            </a:r>
            <a:endParaRPr lang="en-IN" sz="1400" dirty="0">
              <a:solidFill>
                <a:srgbClr val="3A343A"/>
              </a:solidFill>
              <a:latin typeface="+mj-lt"/>
            </a:endParaRPr>
          </a:p>
        </p:txBody>
      </p:sp>
      <p:pic>
        <p:nvPicPr>
          <p:cNvPr id="2" name="Picture 1" descr="Haldiram products under scanner in Maharashtra |IndiaTV News | India News –  India TV">
            <a:extLst>
              <a:ext uri="{FF2B5EF4-FFF2-40B4-BE49-F238E27FC236}">
                <a16:creationId xmlns:a16="http://schemas.microsoft.com/office/drawing/2014/main" id="{8005AC19-4E4F-3938-F3CB-5F7879075C8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2571749"/>
            <a:ext cx="5265581" cy="2571749"/>
          </a:xfrm>
          <a:prstGeom prst="rect">
            <a:avLst/>
          </a:prstGeom>
          <a:noFill/>
          <a:ln>
            <a:noFill/>
          </a:ln>
        </p:spPr>
      </p:pic>
      <p:pic>
        <p:nvPicPr>
          <p:cNvPr id="3" name="Picture 2" descr="Haldirams Nagpur | Home Of Haldiram Products | Sweets, Namkeen, Papad">
            <a:extLst>
              <a:ext uri="{FF2B5EF4-FFF2-40B4-BE49-F238E27FC236}">
                <a16:creationId xmlns:a16="http://schemas.microsoft.com/office/drawing/2014/main" id="{1C6C84F6-1F4F-2004-D142-66A5FA1EE2D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265581" y="1"/>
            <a:ext cx="387842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6"/>
          <p:cNvSpPr txBox="1"/>
          <p:nvPr/>
        </p:nvSpPr>
        <p:spPr>
          <a:xfrm>
            <a:off x="478200" y="0"/>
            <a:ext cx="8187600" cy="1477297"/>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For every campaign clearly define:</a:t>
            </a:r>
            <a:endParaRPr b="1" dirty="0"/>
          </a:p>
          <a:p>
            <a:pPr marL="457200" lvl="0" indent="-317500" algn="l" rtl="0">
              <a:spcBef>
                <a:spcPts val="0"/>
              </a:spcBef>
              <a:spcAft>
                <a:spcPts val="0"/>
              </a:spcAft>
              <a:buSzPts val="1400"/>
              <a:buChar char="●"/>
            </a:pPr>
            <a:r>
              <a:rPr lang="en-GB" b="1" dirty="0"/>
              <a:t>Advertising Goals:</a:t>
            </a:r>
            <a:r>
              <a:rPr lang="en-GB" dirty="0"/>
              <a:t> increasing brand awareness, driving website traffic, or generating leads.</a:t>
            </a:r>
            <a:endParaRPr dirty="0"/>
          </a:p>
          <a:p>
            <a:pPr marL="457200" lvl="0" indent="-317500" algn="l" rtl="0">
              <a:spcBef>
                <a:spcPts val="0"/>
              </a:spcBef>
              <a:spcAft>
                <a:spcPts val="0"/>
              </a:spcAft>
              <a:buSzPts val="1400"/>
              <a:buChar char="●"/>
            </a:pPr>
            <a:r>
              <a:rPr lang="en-GB" b="1" dirty="0"/>
              <a:t>Audience Targeting:</a:t>
            </a:r>
            <a:r>
              <a:rPr lang="en-GB" dirty="0"/>
              <a:t> Define the target audience for the ad campaigns based on demographics, interests, and </a:t>
            </a:r>
            <a:r>
              <a:rPr lang="en-GB" dirty="0" err="1"/>
              <a:t>behavior</a:t>
            </a:r>
            <a:r>
              <a:rPr lang="en-GB" dirty="0"/>
              <a:t>.</a:t>
            </a:r>
            <a:endParaRPr dirty="0"/>
          </a:p>
          <a:p>
            <a:pPr marL="457200" lvl="0" indent="-317500" algn="l" rtl="0">
              <a:spcBef>
                <a:spcPts val="0"/>
              </a:spcBef>
              <a:spcAft>
                <a:spcPts val="0"/>
              </a:spcAft>
              <a:buSzPts val="1400"/>
              <a:buChar char="●"/>
            </a:pPr>
            <a:r>
              <a:rPr lang="en-GB" b="1" dirty="0"/>
              <a:t>Ad Creation:</a:t>
            </a:r>
            <a:r>
              <a:rPr lang="en-GB" dirty="0"/>
              <a:t> Create visually appealing ad creatives, compelling ad copy and relevant call-to-action.</a:t>
            </a:r>
            <a:endParaRPr dirty="0"/>
          </a:p>
        </p:txBody>
      </p:sp>
      <p:pic>
        <p:nvPicPr>
          <p:cNvPr id="3" name="Picture 2">
            <a:extLst>
              <a:ext uri="{FF2B5EF4-FFF2-40B4-BE49-F238E27FC236}">
                <a16:creationId xmlns:a16="http://schemas.microsoft.com/office/drawing/2014/main" id="{3E99356B-99E7-9307-BCB0-4081B57E3F56}"/>
              </a:ext>
            </a:extLst>
          </p:cNvPr>
          <p:cNvPicPr>
            <a:picLocks noChangeAspect="1"/>
          </p:cNvPicPr>
          <p:nvPr/>
        </p:nvPicPr>
        <p:blipFill>
          <a:blip r:embed="rId3"/>
          <a:stretch>
            <a:fillRect/>
          </a:stretch>
        </p:blipFill>
        <p:spPr>
          <a:xfrm>
            <a:off x="0" y="1477297"/>
            <a:ext cx="9144000" cy="366494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6"/>
          <p:cNvSpPr txBox="1"/>
          <p:nvPr/>
        </p:nvSpPr>
        <p:spPr>
          <a:xfrm>
            <a:off x="478200" y="0"/>
            <a:ext cx="8187600" cy="400079"/>
          </a:xfrm>
          <a:prstGeom prst="rect">
            <a:avLst/>
          </a:prstGeom>
          <a:noFill/>
          <a:ln>
            <a:noFill/>
          </a:ln>
        </p:spPr>
        <p:txBody>
          <a:bodyPr spcFirstLastPara="1" wrap="square" lIns="91425" tIns="91425" rIns="91425" bIns="91425" anchor="t" anchorCtr="0">
            <a:spAutoFit/>
          </a:bodyPr>
          <a:lstStyle/>
          <a:p>
            <a:pPr marL="457200"/>
            <a:r>
              <a:rPr lang="en-US" b="1" dirty="0"/>
              <a:t>Brand Awareness Campaign:</a:t>
            </a:r>
          </a:p>
        </p:txBody>
      </p:sp>
      <p:pic>
        <p:nvPicPr>
          <p:cNvPr id="5" name="Picture 4">
            <a:extLst>
              <a:ext uri="{FF2B5EF4-FFF2-40B4-BE49-F238E27FC236}">
                <a16:creationId xmlns:a16="http://schemas.microsoft.com/office/drawing/2014/main" id="{6CA0422A-F491-BBDE-C125-1A824C8CCDD9}"/>
              </a:ext>
            </a:extLst>
          </p:cNvPr>
          <p:cNvPicPr>
            <a:picLocks noChangeAspect="1"/>
          </p:cNvPicPr>
          <p:nvPr/>
        </p:nvPicPr>
        <p:blipFill>
          <a:blip r:embed="rId3"/>
          <a:stretch>
            <a:fillRect/>
          </a:stretch>
        </p:blipFill>
        <p:spPr>
          <a:xfrm>
            <a:off x="0" y="400077"/>
            <a:ext cx="9144000" cy="4742167"/>
          </a:xfrm>
          <a:prstGeom prst="rect">
            <a:avLst/>
          </a:prstGeom>
        </p:spPr>
      </p:pic>
    </p:spTree>
    <p:extLst>
      <p:ext uri="{BB962C8B-B14F-4D97-AF65-F5344CB8AC3E}">
        <p14:creationId xmlns:p14="http://schemas.microsoft.com/office/powerpoint/2010/main" val="2262880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6"/>
          <p:cNvSpPr txBox="1"/>
          <p:nvPr/>
        </p:nvSpPr>
        <p:spPr>
          <a:xfrm>
            <a:off x="478200" y="0"/>
            <a:ext cx="8187600" cy="400079"/>
          </a:xfrm>
          <a:prstGeom prst="rect">
            <a:avLst/>
          </a:prstGeom>
          <a:noFill/>
          <a:ln>
            <a:noFill/>
          </a:ln>
        </p:spPr>
        <p:txBody>
          <a:bodyPr spcFirstLastPara="1" wrap="square" lIns="91425" tIns="91425" rIns="91425" bIns="91425" anchor="t" anchorCtr="0">
            <a:spAutoFit/>
          </a:bodyPr>
          <a:lstStyle/>
          <a:p>
            <a:pPr marL="457200"/>
            <a:r>
              <a:rPr lang="en-US" b="1" dirty="0"/>
              <a:t>Driving Website Traffic Campaign:</a:t>
            </a:r>
          </a:p>
        </p:txBody>
      </p:sp>
      <p:pic>
        <p:nvPicPr>
          <p:cNvPr id="3" name="Picture 2">
            <a:extLst>
              <a:ext uri="{FF2B5EF4-FFF2-40B4-BE49-F238E27FC236}">
                <a16:creationId xmlns:a16="http://schemas.microsoft.com/office/drawing/2014/main" id="{77121CE6-7EB6-3B7E-0320-280C116395FF}"/>
              </a:ext>
            </a:extLst>
          </p:cNvPr>
          <p:cNvPicPr>
            <a:picLocks noChangeAspect="1"/>
          </p:cNvPicPr>
          <p:nvPr/>
        </p:nvPicPr>
        <p:blipFill>
          <a:blip r:embed="rId3"/>
          <a:stretch>
            <a:fillRect/>
          </a:stretch>
        </p:blipFill>
        <p:spPr>
          <a:xfrm>
            <a:off x="0" y="400079"/>
            <a:ext cx="9144000" cy="4742166"/>
          </a:xfrm>
          <a:prstGeom prst="rect">
            <a:avLst/>
          </a:prstGeom>
        </p:spPr>
      </p:pic>
    </p:spTree>
    <p:extLst>
      <p:ext uri="{BB962C8B-B14F-4D97-AF65-F5344CB8AC3E}">
        <p14:creationId xmlns:p14="http://schemas.microsoft.com/office/powerpoint/2010/main" val="2847012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6"/>
          <p:cNvSpPr txBox="1"/>
          <p:nvPr/>
        </p:nvSpPr>
        <p:spPr>
          <a:xfrm>
            <a:off x="478200" y="0"/>
            <a:ext cx="8187600" cy="400079"/>
          </a:xfrm>
          <a:prstGeom prst="rect">
            <a:avLst/>
          </a:prstGeom>
          <a:noFill/>
          <a:ln>
            <a:noFill/>
          </a:ln>
        </p:spPr>
        <p:txBody>
          <a:bodyPr spcFirstLastPara="1" wrap="square" lIns="91425" tIns="91425" rIns="91425" bIns="91425" anchor="t" anchorCtr="0">
            <a:spAutoFit/>
          </a:bodyPr>
          <a:lstStyle/>
          <a:p>
            <a:pPr marL="457200"/>
            <a:r>
              <a:rPr lang="en-US" b="1" dirty="0"/>
              <a:t>Generating Leads Campaign:</a:t>
            </a:r>
          </a:p>
        </p:txBody>
      </p:sp>
      <p:pic>
        <p:nvPicPr>
          <p:cNvPr id="6" name="Picture 5">
            <a:extLst>
              <a:ext uri="{FF2B5EF4-FFF2-40B4-BE49-F238E27FC236}">
                <a16:creationId xmlns:a16="http://schemas.microsoft.com/office/drawing/2014/main" id="{72F3186F-5D97-D0F6-B8EC-28C862743582}"/>
              </a:ext>
            </a:extLst>
          </p:cNvPr>
          <p:cNvPicPr>
            <a:picLocks noChangeAspect="1"/>
          </p:cNvPicPr>
          <p:nvPr/>
        </p:nvPicPr>
        <p:blipFill>
          <a:blip r:embed="rId3"/>
          <a:stretch>
            <a:fillRect/>
          </a:stretch>
        </p:blipFill>
        <p:spPr>
          <a:xfrm>
            <a:off x="0" y="400079"/>
            <a:ext cx="9144000" cy="4742166"/>
          </a:xfrm>
          <a:prstGeom prst="rect">
            <a:avLst/>
          </a:prstGeom>
        </p:spPr>
      </p:pic>
    </p:spTree>
    <p:extLst>
      <p:ext uri="{BB962C8B-B14F-4D97-AF65-F5344CB8AC3E}">
        <p14:creationId xmlns:p14="http://schemas.microsoft.com/office/powerpoint/2010/main" val="3016970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27"/>
          <p:cNvSpPr txBox="1"/>
          <p:nvPr/>
        </p:nvSpPr>
        <p:spPr>
          <a:xfrm>
            <a:off x="478200" y="2022525"/>
            <a:ext cx="81876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for email marketing:</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2 email ad campaigns with the mentioned goals: </a:t>
            </a:r>
            <a:r>
              <a:rPr lang="en-GB" dirty="0">
                <a:solidFill>
                  <a:schemeClr val="dk1"/>
                </a:solidFill>
              </a:rPr>
              <a:t>brand awareness &amp; generating leads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44" name="Google Shape;144;p27"/>
          <p:cNvSpPr txBox="1"/>
          <p:nvPr/>
        </p:nvSpPr>
        <p:spPr>
          <a:xfrm>
            <a:off x="766950" y="128145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Email Ad Campaigns</a:t>
            </a:r>
            <a:endParaRPr sz="2100" b="1">
              <a:solidFill>
                <a:srgbClr val="434343"/>
              </a:solidFill>
            </a:endParaRPr>
          </a:p>
          <a:p>
            <a:pPr marL="0" lvl="0" indent="0" algn="l" rtl="0">
              <a:spcBef>
                <a:spcPts val="0"/>
              </a:spcBef>
              <a:spcAft>
                <a:spcPts val="0"/>
              </a:spcAft>
              <a:buNone/>
            </a:pPr>
            <a:endParaRPr sz="19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766950" y="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1 - Brand Awareness</a:t>
            </a:r>
            <a:endParaRPr sz="2100" b="1" dirty="0">
              <a:solidFill>
                <a:srgbClr val="434343"/>
              </a:solidFill>
            </a:endParaRPr>
          </a:p>
          <a:p>
            <a:pPr marL="0" lvl="0" indent="0" algn="l" rtl="0">
              <a:spcBef>
                <a:spcPts val="0"/>
              </a:spcBef>
              <a:spcAft>
                <a:spcPts val="0"/>
              </a:spcAft>
              <a:buNone/>
            </a:pPr>
            <a:r>
              <a:rPr lang="en-GB" sz="1900" dirty="0"/>
              <a:t>(insert emailer image)</a:t>
            </a:r>
            <a:endParaRPr sz="1900" dirty="0"/>
          </a:p>
        </p:txBody>
      </p:sp>
      <p:pic>
        <p:nvPicPr>
          <p:cNvPr id="2" name="Picture 1">
            <a:extLst>
              <a:ext uri="{FF2B5EF4-FFF2-40B4-BE49-F238E27FC236}">
                <a16:creationId xmlns:a16="http://schemas.microsoft.com/office/drawing/2014/main" id="{A4E34B61-9B62-E1AA-17C9-BFD5BB78C621}"/>
              </a:ext>
            </a:extLst>
          </p:cNvPr>
          <p:cNvPicPr>
            <a:picLocks noChangeAspect="1"/>
          </p:cNvPicPr>
          <p:nvPr/>
        </p:nvPicPr>
        <p:blipFill>
          <a:blip r:embed="rId3"/>
          <a:stretch>
            <a:fillRect/>
          </a:stretch>
        </p:blipFill>
        <p:spPr>
          <a:xfrm>
            <a:off x="0" y="849000"/>
            <a:ext cx="9144000" cy="4294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766950" y="0"/>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2 - Lead Generation</a:t>
            </a:r>
            <a:endParaRPr sz="2100" b="1" dirty="0">
              <a:solidFill>
                <a:srgbClr val="434343"/>
              </a:solidFill>
            </a:endParaRPr>
          </a:p>
          <a:p>
            <a:pPr marL="0" lvl="0" indent="0" algn="l" rtl="0">
              <a:spcBef>
                <a:spcPts val="0"/>
              </a:spcBef>
              <a:spcAft>
                <a:spcPts val="0"/>
              </a:spcAft>
              <a:buClr>
                <a:schemeClr val="dk1"/>
              </a:buClr>
              <a:buSzPts val="1100"/>
              <a:buFont typeface="Arial"/>
              <a:buNone/>
            </a:pPr>
            <a:r>
              <a:rPr lang="en-GB" sz="1900" dirty="0">
                <a:solidFill>
                  <a:schemeClr val="dk1"/>
                </a:solidFill>
              </a:rPr>
              <a:t>(insert emailer image)</a:t>
            </a:r>
            <a:endParaRPr sz="1900" dirty="0">
              <a:solidFill>
                <a:schemeClr val="dk1"/>
              </a:solidFill>
            </a:endParaRPr>
          </a:p>
        </p:txBody>
      </p:sp>
      <p:pic>
        <p:nvPicPr>
          <p:cNvPr id="2" name="Picture 1">
            <a:extLst>
              <a:ext uri="{FF2B5EF4-FFF2-40B4-BE49-F238E27FC236}">
                <a16:creationId xmlns:a16="http://schemas.microsoft.com/office/drawing/2014/main" id="{7F4FDEC5-F693-90A7-C189-559B2C9E1EF4}"/>
              </a:ext>
            </a:extLst>
          </p:cNvPr>
          <p:cNvPicPr>
            <a:picLocks noChangeAspect="1"/>
          </p:cNvPicPr>
          <p:nvPr/>
        </p:nvPicPr>
        <p:blipFill>
          <a:blip r:embed="rId3"/>
          <a:stretch>
            <a:fillRect/>
          </a:stretch>
        </p:blipFill>
        <p:spPr>
          <a:xfrm>
            <a:off x="1" y="848664"/>
            <a:ext cx="9144000" cy="42576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a:t>
            </a:r>
            <a:endParaRPr b="1" dirty="0">
              <a:solidFill>
                <a:srgbClr val="434343"/>
              </a:solidFill>
            </a:endParaRPr>
          </a:p>
          <a:p>
            <a:pPr marL="0" lvl="0" indent="0" algn="ctr" rtl="0">
              <a:lnSpc>
                <a:spcPct val="115000"/>
              </a:lnSpc>
              <a:spcBef>
                <a:spcPts val="0"/>
              </a:spcBef>
              <a:spcAft>
                <a:spcPts val="0"/>
              </a:spcAft>
              <a:buNone/>
            </a:pPr>
            <a:r>
              <a:rPr lang="en-GB" b="1" dirty="0">
                <a:solidFill>
                  <a:srgbClr val="434343"/>
                </a:solidFill>
              </a:rPr>
              <a:t>Editing, Ad Campaigns over Social Media and Email Ideation and Creation)</a:t>
            </a:r>
          </a:p>
        </p:txBody>
      </p:sp>
      <p:sp>
        <p:nvSpPr>
          <p:cNvPr id="160" name="Google Shape;160;p30"/>
          <p:cNvSpPr txBox="1"/>
          <p:nvPr/>
        </p:nvSpPr>
        <p:spPr>
          <a:xfrm>
            <a:off x="478200" y="1003856"/>
            <a:ext cx="8187600" cy="4062620"/>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SzPts val="1400"/>
              <a:buFont typeface="Arial" panose="020B0604020202020204" pitchFamily="34" charset="0"/>
              <a:buChar char="●"/>
            </a:pPr>
            <a:endParaRPr lang="en-GB" dirty="0"/>
          </a:p>
          <a:p>
            <a:pPr marL="425450" lvl="0" indent="-285750" algn="l" rtl="0">
              <a:spcBef>
                <a:spcPts val="0"/>
              </a:spcBef>
              <a:spcAft>
                <a:spcPts val="0"/>
              </a:spcAft>
              <a:buSzPts val="1400"/>
              <a:buFont typeface="Arial" panose="020B0604020202020204" pitchFamily="34" charset="0"/>
              <a:buChar char="●"/>
            </a:pPr>
            <a:r>
              <a:rPr lang="en-GB" dirty="0"/>
              <a:t>Reflect on the content creation and curation process, discussing the challenges faced and lessons learned.</a:t>
            </a:r>
          </a:p>
          <a:p>
            <a:pPr marL="139700" lvl="0" algn="l" rtl="0">
              <a:spcBef>
                <a:spcPts val="0"/>
              </a:spcBef>
              <a:spcAft>
                <a:spcPts val="0"/>
              </a:spcAft>
              <a:buSzPts val="1400"/>
            </a:pPr>
            <a:endParaRPr lang="en-GB" dirty="0"/>
          </a:p>
          <a:p>
            <a:pPr algn="l"/>
            <a:r>
              <a:rPr lang="en-GB" dirty="0">
                <a:solidFill>
                  <a:srgbClr val="0E101A"/>
                </a:solidFill>
              </a:rPr>
              <a:t>Based on the analysis of the engagement metrics, the strategies and areas for improvement of the performance of social media posts and stories using the </a:t>
            </a:r>
            <a:r>
              <a:rPr lang="en-GB" dirty="0">
                <a:solidFill>
                  <a:srgbClr val="0E101A"/>
                </a:solidFill>
                <a:latin typeface="+mn-lt"/>
              </a:rPr>
              <a:t>insight tool, </a:t>
            </a:r>
            <a:r>
              <a:rPr lang="en-US" dirty="0">
                <a:solidFill>
                  <a:schemeClr val="tx1"/>
                </a:solidFill>
                <a:latin typeface="+mn-lt"/>
              </a:rPr>
              <a:t>h</a:t>
            </a:r>
            <a:r>
              <a:rPr lang="en-US" b="0" i="0" dirty="0">
                <a:solidFill>
                  <a:schemeClr val="tx1"/>
                </a:solidFill>
                <a:effectLst/>
                <a:latin typeface="+mn-lt"/>
              </a:rPr>
              <a:t>ere are 11 tried-and-tested ways to increase your </a:t>
            </a:r>
            <a:r>
              <a:rPr lang="en-US" dirty="0">
                <a:solidFill>
                  <a:schemeClr val="tx1"/>
                </a:solidFill>
                <a:latin typeface="+mn-lt"/>
              </a:rPr>
              <a:t>platform</a:t>
            </a:r>
            <a:r>
              <a:rPr lang="en-US" b="0" i="0" dirty="0">
                <a:solidFill>
                  <a:schemeClr val="tx1"/>
                </a:solidFill>
                <a:effectLst/>
                <a:latin typeface="+mn-lt"/>
              </a:rPr>
              <a:t> engagement in 2023:</a:t>
            </a:r>
          </a:p>
          <a:p>
            <a:pPr marL="285750" indent="-285750">
              <a:buFont typeface="Arial" panose="020B0604020202020204" pitchFamily="34" charset="0"/>
              <a:buChar char="•"/>
            </a:pPr>
            <a:r>
              <a:rPr lang="en-US" dirty="0">
                <a:effectLst/>
                <a:latin typeface="+mn-lt"/>
              </a:rPr>
              <a:t>Engaging Through Stories Stickers</a:t>
            </a:r>
          </a:p>
          <a:p>
            <a:pPr marL="285750" indent="-285750">
              <a:buFont typeface="Arial" panose="020B0604020202020204" pitchFamily="34" charset="0"/>
              <a:buChar char="•"/>
            </a:pPr>
            <a:r>
              <a:rPr lang="en-US" dirty="0">
                <a:effectLst/>
                <a:latin typeface="+mn-lt"/>
              </a:rPr>
              <a:t>Creating Relatable Memes</a:t>
            </a:r>
          </a:p>
          <a:p>
            <a:pPr marL="285750" indent="-285750">
              <a:buFont typeface="Arial" panose="020B0604020202020204" pitchFamily="34" charset="0"/>
              <a:buChar char="•"/>
            </a:pPr>
            <a:r>
              <a:rPr lang="en-US" dirty="0">
                <a:effectLst/>
                <a:latin typeface="+mn-lt"/>
              </a:rPr>
              <a:t>Creating Shareable Graphics</a:t>
            </a:r>
          </a:p>
          <a:p>
            <a:pPr marL="285750" indent="-285750">
              <a:buFont typeface="Arial" panose="020B0604020202020204" pitchFamily="34" charset="0"/>
              <a:buChar char="•"/>
            </a:pPr>
            <a:r>
              <a:rPr lang="en-US" dirty="0">
                <a:effectLst/>
                <a:latin typeface="+mn-lt"/>
              </a:rPr>
              <a:t>Sharing Information in Carousel Posts</a:t>
            </a:r>
          </a:p>
          <a:p>
            <a:pPr marL="285750" indent="-285750">
              <a:buFont typeface="Arial" panose="020B0604020202020204" pitchFamily="34" charset="0"/>
              <a:buChar char="•"/>
            </a:pPr>
            <a:r>
              <a:rPr lang="en-US" dirty="0">
                <a:effectLst/>
                <a:latin typeface="+mn-lt"/>
              </a:rPr>
              <a:t>Include Call-to-actions</a:t>
            </a:r>
          </a:p>
          <a:p>
            <a:pPr marL="285750" indent="-285750">
              <a:buFont typeface="Arial" panose="020B0604020202020204" pitchFamily="34" charset="0"/>
              <a:buChar char="•"/>
            </a:pPr>
            <a:r>
              <a:rPr lang="en-US" dirty="0">
                <a:effectLst/>
                <a:latin typeface="+mn-lt"/>
              </a:rPr>
              <a:t>Let Your Personality Shine on Stories</a:t>
            </a:r>
          </a:p>
          <a:p>
            <a:pPr marL="285750" indent="-285750">
              <a:buFont typeface="Arial" panose="020B0604020202020204" pitchFamily="34" charset="0"/>
              <a:buChar char="•"/>
            </a:pPr>
            <a:r>
              <a:rPr lang="en-US" dirty="0">
                <a:effectLst/>
                <a:latin typeface="+mn-lt"/>
              </a:rPr>
              <a:t>Hosting a Giveaway</a:t>
            </a:r>
          </a:p>
          <a:p>
            <a:pPr marL="285750" indent="-285750">
              <a:buFont typeface="Arial" panose="020B0604020202020204" pitchFamily="34" charset="0"/>
              <a:buChar char="•"/>
            </a:pPr>
            <a:r>
              <a:rPr lang="en-US" dirty="0">
                <a:effectLst/>
                <a:latin typeface="+mn-lt"/>
              </a:rPr>
              <a:t>Collab on Instagram Reels</a:t>
            </a:r>
          </a:p>
          <a:p>
            <a:pPr marL="285750" indent="-285750">
              <a:buFont typeface="Arial" panose="020B0604020202020204" pitchFamily="34" charset="0"/>
              <a:buChar char="•"/>
            </a:pPr>
            <a:r>
              <a:rPr lang="en-US" dirty="0">
                <a:effectLst/>
                <a:latin typeface="+mn-lt"/>
              </a:rPr>
              <a:t>Using the Add Yours Sticker</a:t>
            </a:r>
          </a:p>
          <a:p>
            <a:pPr marL="285750" indent="-285750">
              <a:buFont typeface="Arial" panose="020B0604020202020204" pitchFamily="34" charset="0"/>
              <a:buChar char="•"/>
            </a:pPr>
            <a:r>
              <a:rPr lang="en-US" dirty="0">
                <a:effectLst/>
                <a:latin typeface="+mn-lt"/>
              </a:rPr>
              <a:t>Post When Your Audience Is Engaged</a:t>
            </a:r>
          </a:p>
          <a:p>
            <a:pPr marL="285750" indent="-285750">
              <a:buFont typeface="Arial" panose="020B0604020202020204" pitchFamily="34" charset="0"/>
              <a:buChar char="•"/>
            </a:pPr>
            <a:r>
              <a:rPr lang="en-US" dirty="0">
                <a:effectLst/>
                <a:latin typeface="+mn-lt"/>
              </a:rPr>
              <a:t>Using Relevant Hashtags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766949" y="217274"/>
            <a:ext cx="2800339" cy="4708951"/>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SzPts val="1400"/>
              <a:buFont typeface="Arial" panose="020B0604020202020204" pitchFamily="34" charset="0"/>
              <a:buChar char="●"/>
            </a:pPr>
            <a:r>
              <a:rPr lang="en-GB" b="1" dirty="0"/>
              <a:t>Examine the brand’s tagline:</a:t>
            </a:r>
          </a:p>
          <a:p>
            <a:pPr marL="139700" lvl="0" algn="l" rtl="0">
              <a:spcBef>
                <a:spcPts val="0"/>
              </a:spcBef>
              <a:spcAft>
                <a:spcPts val="0"/>
              </a:spcAft>
              <a:buSzPts val="1400"/>
            </a:pPr>
            <a:r>
              <a:rPr lang="en-GB" b="1" dirty="0"/>
              <a:t>TAGLINE: </a:t>
            </a:r>
            <a:r>
              <a:rPr lang="en-GB" b="1" i="1" dirty="0"/>
              <a:t>“DELICIOUS BHI DOORIYAAN BHI”</a:t>
            </a:r>
          </a:p>
          <a:p>
            <a:pPr marL="139700" lvl="0" algn="l" rtl="0">
              <a:spcBef>
                <a:spcPts val="0"/>
              </a:spcBef>
              <a:spcAft>
                <a:spcPts val="0"/>
              </a:spcAft>
              <a:buSzPts val="1400"/>
            </a:pPr>
            <a:endParaRPr lang="en-GB" b="1" i="1" dirty="0"/>
          </a:p>
          <a:p>
            <a:pPr marL="139700" lvl="0" algn="l" rtl="0">
              <a:spcBef>
                <a:spcPts val="0"/>
              </a:spcBef>
              <a:spcAft>
                <a:spcPts val="0"/>
              </a:spcAft>
              <a:buSzPts val="1400"/>
            </a:pPr>
            <a:r>
              <a:rPr lang="en-GB" b="1" dirty="0"/>
              <a:t>Tagline description: </a:t>
            </a:r>
            <a:r>
              <a:rPr lang="en-GB" dirty="0"/>
              <a:t>The brand promises to take care of the consumers’ hunger as well as the health with secure delivery counters and seating area. </a:t>
            </a:r>
            <a:r>
              <a:rPr lang="en-US" b="0" i="0" dirty="0">
                <a:solidFill>
                  <a:srgbClr val="202124"/>
                </a:solidFill>
                <a:effectLst/>
                <a:latin typeface="+mn-lt"/>
              </a:rPr>
              <a:t>Through the tagline “</a:t>
            </a:r>
            <a:r>
              <a:rPr lang="en-US" b="0" i="1" dirty="0">
                <a:solidFill>
                  <a:srgbClr val="040C28"/>
                </a:solidFill>
                <a:effectLst/>
                <a:latin typeface="+mn-lt"/>
              </a:rPr>
              <a:t>Delicious </a:t>
            </a:r>
            <a:r>
              <a:rPr lang="en-US" b="0" i="1" dirty="0" err="1">
                <a:solidFill>
                  <a:srgbClr val="040C28"/>
                </a:solidFill>
                <a:effectLst/>
                <a:latin typeface="+mn-lt"/>
              </a:rPr>
              <a:t>bhi</a:t>
            </a:r>
            <a:r>
              <a:rPr lang="en-US" b="0" i="1" dirty="0">
                <a:solidFill>
                  <a:srgbClr val="040C28"/>
                </a:solidFill>
                <a:effectLst/>
                <a:latin typeface="+mn-lt"/>
              </a:rPr>
              <a:t> </a:t>
            </a:r>
            <a:r>
              <a:rPr lang="en-US" b="0" i="1" dirty="0" err="1">
                <a:solidFill>
                  <a:srgbClr val="040C28"/>
                </a:solidFill>
                <a:effectLst/>
                <a:latin typeface="+mn-lt"/>
              </a:rPr>
              <a:t>Dooriyaan</a:t>
            </a:r>
            <a:r>
              <a:rPr lang="en-US" b="0" i="1" dirty="0">
                <a:solidFill>
                  <a:srgbClr val="040C28"/>
                </a:solidFill>
                <a:effectLst/>
                <a:latin typeface="+mn-lt"/>
              </a:rPr>
              <a:t> </a:t>
            </a:r>
            <a:r>
              <a:rPr lang="en-US" b="0" i="1" dirty="0" err="1">
                <a:solidFill>
                  <a:srgbClr val="040C28"/>
                </a:solidFill>
                <a:effectLst/>
                <a:latin typeface="+mn-lt"/>
              </a:rPr>
              <a:t>bh</a:t>
            </a:r>
            <a:r>
              <a:rPr lang="en-US" i="1" dirty="0" err="1">
                <a:solidFill>
                  <a:srgbClr val="040C28"/>
                </a:solidFill>
                <a:latin typeface="+mn-lt"/>
              </a:rPr>
              <a:t>i</a:t>
            </a:r>
            <a:r>
              <a:rPr lang="en-US" b="0" i="0" dirty="0">
                <a:solidFill>
                  <a:srgbClr val="202124"/>
                </a:solidFill>
                <a:effectLst/>
                <a:latin typeface="+mn-lt"/>
              </a:rPr>
              <a:t>” the brand </a:t>
            </a:r>
            <a:r>
              <a:rPr lang="en-US" b="0" i="0" dirty="0" err="1">
                <a:solidFill>
                  <a:srgbClr val="202124"/>
                </a:solidFill>
                <a:effectLst/>
                <a:latin typeface="+mn-lt"/>
              </a:rPr>
              <a:t>emphasises</a:t>
            </a:r>
            <a:r>
              <a:rPr lang="en-US" b="0" i="0" dirty="0">
                <a:solidFill>
                  <a:srgbClr val="202124"/>
                </a:solidFill>
                <a:effectLst/>
                <a:latin typeface="+mn-lt"/>
              </a:rPr>
              <a:t> on the seating arrangement where consumers are requested and restricted to maintain 6 feet distance from individuals to create a temporary </a:t>
            </a:r>
            <a:r>
              <a:rPr lang="en-US" b="0" i="0" dirty="0" err="1">
                <a:solidFill>
                  <a:srgbClr val="202124"/>
                </a:solidFill>
                <a:effectLst/>
                <a:latin typeface="+mn-lt"/>
              </a:rPr>
              <a:t>practise</a:t>
            </a:r>
            <a:r>
              <a:rPr lang="en-US" b="0" i="0" dirty="0">
                <a:solidFill>
                  <a:srgbClr val="202124"/>
                </a:solidFill>
                <a:effectLst/>
                <a:latin typeface="+mn-lt"/>
              </a:rPr>
              <a:t> of social distancing for safe dining experience and to maintain the permanent love of </a:t>
            </a:r>
            <a:r>
              <a:rPr lang="en-US" b="0" i="0" dirty="0" err="1">
                <a:solidFill>
                  <a:srgbClr val="202124"/>
                </a:solidFill>
                <a:effectLst/>
                <a:latin typeface="+mn-lt"/>
              </a:rPr>
              <a:t>Haldiram's</a:t>
            </a:r>
            <a:r>
              <a:rPr lang="en-US" b="0" i="0" dirty="0">
                <a:solidFill>
                  <a:srgbClr val="202124"/>
                </a:solidFill>
                <a:effectLst/>
                <a:latin typeface="+mn-lt"/>
              </a:rPr>
              <a:t>.</a:t>
            </a:r>
            <a:r>
              <a:rPr lang="en-GB" dirty="0">
                <a:latin typeface="+mn-lt"/>
              </a:rPr>
              <a:t> </a:t>
            </a:r>
          </a:p>
        </p:txBody>
      </p:sp>
      <p:pic>
        <p:nvPicPr>
          <p:cNvPr id="1026" name="Picture 2">
            <a:extLst>
              <a:ext uri="{FF2B5EF4-FFF2-40B4-BE49-F238E27FC236}">
                <a16:creationId xmlns:a16="http://schemas.microsoft.com/office/drawing/2014/main" id="{76CCA141-71AF-201E-923D-4A11B1D93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466" y="0"/>
            <a:ext cx="545253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0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7"/>
          <p:cNvSpPr txBox="1"/>
          <p:nvPr/>
        </p:nvSpPr>
        <p:spPr>
          <a:xfrm>
            <a:off x="882000" y="540440"/>
            <a:ext cx="7380000" cy="4278064"/>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SzPts val="1400"/>
              <a:buFont typeface="Arial" panose="020B0604020202020204" pitchFamily="34" charset="0"/>
              <a:buChar char="●"/>
            </a:pPr>
            <a:endParaRPr lang="en-GB" b="1" dirty="0"/>
          </a:p>
          <a:p>
            <a:pPr marL="425450" lvl="0" indent="-285750" algn="l" rtl="0">
              <a:spcBef>
                <a:spcPts val="0"/>
              </a:spcBef>
              <a:spcAft>
                <a:spcPts val="0"/>
              </a:spcAft>
              <a:buSzPts val="1400"/>
              <a:buFont typeface="Arial" panose="020B0604020202020204" pitchFamily="34" charset="0"/>
              <a:buChar char="●"/>
            </a:pPr>
            <a:r>
              <a:rPr lang="en-GB" b="1" dirty="0"/>
              <a:t>Competitor Analysis:</a:t>
            </a:r>
            <a:r>
              <a:rPr lang="en-GB" dirty="0"/>
              <a:t> Select three competitors operating in the same industry or niche as the chosen brand, examine their USPs and online communication.</a:t>
            </a:r>
            <a:endParaRPr dirty="0"/>
          </a:p>
          <a:p>
            <a:pPr marL="0" lvl="0" indent="0" algn="l" rtl="0">
              <a:spcBef>
                <a:spcPts val="0"/>
              </a:spcBef>
              <a:spcAft>
                <a:spcPts val="0"/>
              </a:spcAft>
              <a:buNone/>
            </a:pPr>
            <a:endParaRPr b="1" dirty="0"/>
          </a:p>
          <a:p>
            <a:pPr marL="0" lvl="0" indent="0" algn="l" rtl="0">
              <a:spcBef>
                <a:spcPts val="0"/>
              </a:spcBef>
              <a:spcAft>
                <a:spcPts val="0"/>
              </a:spcAft>
              <a:buNone/>
            </a:pPr>
            <a:r>
              <a:rPr lang="en-GB" b="1" dirty="0"/>
              <a:t>Competitor 1: </a:t>
            </a:r>
            <a:r>
              <a:rPr lang="en-GB" dirty="0"/>
              <a:t>PepsiCo</a:t>
            </a:r>
          </a:p>
          <a:p>
            <a:pPr marL="0" lvl="0" indent="0" algn="l" rtl="0">
              <a:spcBef>
                <a:spcPts val="0"/>
              </a:spcBef>
              <a:spcAft>
                <a:spcPts val="0"/>
              </a:spcAft>
              <a:buNone/>
            </a:pPr>
            <a:r>
              <a:rPr lang="en-GB" dirty="0"/>
              <a:t>URL: </a:t>
            </a:r>
            <a:r>
              <a:rPr lang="en-GB" dirty="0">
                <a:hlinkClick r:id="rId3"/>
              </a:rPr>
              <a:t>https://www.pepsico.com/</a:t>
            </a:r>
            <a:r>
              <a:rPr lang="en-GB" dirty="0"/>
              <a:t> </a:t>
            </a:r>
          </a:p>
          <a:p>
            <a:pPr marL="0" lvl="0" indent="0" algn="l" rtl="0">
              <a:spcBef>
                <a:spcPts val="0"/>
              </a:spcBef>
              <a:spcAft>
                <a:spcPts val="0"/>
              </a:spcAft>
              <a:buNone/>
            </a:pPr>
            <a:r>
              <a:rPr lang="en-GB" dirty="0"/>
              <a:t>Founded year: 1898</a:t>
            </a:r>
          </a:p>
          <a:p>
            <a:pPr marL="0" lvl="0" indent="0" algn="l" rtl="0">
              <a:spcBef>
                <a:spcPts val="0"/>
              </a:spcBef>
              <a:spcAft>
                <a:spcPts val="0"/>
              </a:spcAft>
              <a:buNone/>
            </a:pPr>
            <a:r>
              <a:rPr lang="en-GB" dirty="0"/>
              <a:t>Top investors: GVA, LNK Partners &amp; </a:t>
            </a:r>
            <a:r>
              <a:rPr lang="en-GB" dirty="0">
                <a:hlinkClick r:id="rId4"/>
              </a:rPr>
              <a:t>4 others</a:t>
            </a:r>
            <a:endParaRPr lang="en-GB" dirty="0"/>
          </a:p>
          <a:p>
            <a:pPr marL="0" lvl="0" indent="0" algn="l" rtl="0">
              <a:spcBef>
                <a:spcPts val="0"/>
              </a:spcBef>
              <a:spcAft>
                <a:spcPts val="0"/>
              </a:spcAft>
              <a:buNone/>
            </a:pPr>
            <a:r>
              <a:rPr lang="en-US" dirty="0"/>
              <a:t>USP: One of the popular brands in the foods and beverages sector targeting the youth.</a:t>
            </a:r>
          </a:p>
          <a:p>
            <a:pPr marL="0" lvl="0" indent="0" algn="l" rtl="0">
              <a:spcBef>
                <a:spcPts val="0"/>
              </a:spcBef>
              <a:spcAft>
                <a:spcPts val="0"/>
              </a:spcAft>
              <a:buNone/>
            </a:pPr>
            <a:r>
              <a:rPr lang="en-US" dirty="0"/>
              <a:t>Communication: Measurable content, sponsorships, focuses on young audience.</a:t>
            </a:r>
          </a:p>
          <a:p>
            <a:pPr marL="0" lvl="0" indent="0" algn="l" rtl="0">
              <a:spcBef>
                <a:spcPts val="0"/>
              </a:spcBef>
              <a:spcAft>
                <a:spcPts val="0"/>
              </a:spcAft>
              <a:buNone/>
            </a:pPr>
            <a:r>
              <a:rPr lang="en-US" dirty="0"/>
              <a:t>Overall ranking: 2nd</a:t>
            </a:r>
          </a:p>
          <a:p>
            <a:pPr marL="0" lvl="0" indent="0" algn="l" rtl="0">
              <a:spcBef>
                <a:spcPts val="0"/>
              </a:spcBef>
              <a:spcAft>
                <a:spcPts val="0"/>
              </a:spcAft>
              <a:buNone/>
            </a:pPr>
            <a:r>
              <a:rPr lang="en-US" dirty="0"/>
              <a:t> </a:t>
            </a:r>
            <a:endParaRPr lang="en-US" b="1" dirty="0"/>
          </a:p>
          <a:p>
            <a:pPr marL="0" lvl="0" indent="0" algn="l" rtl="0">
              <a:spcBef>
                <a:spcPts val="0"/>
              </a:spcBef>
              <a:spcAft>
                <a:spcPts val="0"/>
              </a:spcAft>
              <a:buNone/>
            </a:pPr>
            <a:r>
              <a:rPr lang="en-GB" b="1" dirty="0"/>
              <a:t>Competitor 2: </a:t>
            </a:r>
            <a:r>
              <a:rPr lang="en-GB" dirty="0"/>
              <a:t>Danone</a:t>
            </a:r>
          </a:p>
          <a:p>
            <a:pPr marL="0" lvl="0" indent="0" algn="l" rtl="0">
              <a:spcBef>
                <a:spcPts val="0"/>
              </a:spcBef>
              <a:spcAft>
                <a:spcPts val="0"/>
              </a:spcAft>
              <a:buNone/>
            </a:pPr>
            <a:r>
              <a:rPr lang="en-GB" dirty="0"/>
              <a:t>URL: </a:t>
            </a:r>
            <a:r>
              <a:rPr lang="en-GB" dirty="0">
                <a:hlinkClick r:id="rId5"/>
              </a:rPr>
              <a:t>https://www.danone.com/</a:t>
            </a:r>
            <a:endParaRPr lang="en-GB" dirty="0"/>
          </a:p>
          <a:p>
            <a:pPr marL="0" lvl="0" indent="0" algn="l" rtl="0">
              <a:spcBef>
                <a:spcPts val="0"/>
              </a:spcBef>
              <a:spcAft>
                <a:spcPts val="0"/>
              </a:spcAft>
              <a:buNone/>
            </a:pPr>
            <a:r>
              <a:rPr lang="en-GB" dirty="0"/>
              <a:t>Founded year: 1919</a:t>
            </a:r>
          </a:p>
          <a:p>
            <a:pPr marL="0" lvl="0" indent="0" algn="l" rtl="0">
              <a:spcBef>
                <a:spcPts val="0"/>
              </a:spcBef>
              <a:spcAft>
                <a:spcPts val="0"/>
              </a:spcAft>
              <a:buNone/>
            </a:pPr>
            <a:r>
              <a:rPr lang="en-GB" dirty="0"/>
              <a:t>Top investors: Capital Group, IDEO </a:t>
            </a:r>
            <a:r>
              <a:rPr lang="en-GB" dirty="0" err="1"/>
              <a:t>CoLab</a:t>
            </a:r>
            <a:r>
              <a:rPr lang="en-GB" dirty="0"/>
              <a:t> &amp; </a:t>
            </a:r>
            <a:r>
              <a:rPr lang="en-GB" dirty="0">
                <a:hlinkClick r:id="rId6"/>
              </a:rPr>
              <a:t>4 others</a:t>
            </a:r>
            <a:endParaRPr lang="en-GB" dirty="0"/>
          </a:p>
          <a:p>
            <a:pPr marL="0" lvl="0" indent="0" algn="l" rtl="0">
              <a:spcBef>
                <a:spcPts val="0"/>
              </a:spcBef>
              <a:spcAft>
                <a:spcPts val="0"/>
              </a:spcAft>
              <a:buNone/>
            </a:pPr>
            <a:r>
              <a:rPr lang="en-GB" dirty="0"/>
              <a:t>USP: World leader in dairy products, bottled water and number 2 in infant foods segment.</a:t>
            </a:r>
          </a:p>
          <a:p>
            <a:pPr marL="0" lvl="0" indent="0" algn="l" rtl="0">
              <a:spcBef>
                <a:spcPts val="0"/>
              </a:spcBef>
              <a:spcAft>
                <a:spcPts val="0"/>
              </a:spcAft>
              <a:buNone/>
            </a:pPr>
            <a:r>
              <a:rPr lang="en-GB" dirty="0"/>
              <a:t>Communication: Nutritional content, informative posts, focuses on health &amp; hygiene.</a:t>
            </a:r>
          </a:p>
          <a:p>
            <a:pPr marL="0" lvl="0" indent="0" algn="l" rtl="0">
              <a:spcBef>
                <a:spcPts val="0"/>
              </a:spcBef>
              <a:spcAft>
                <a:spcPts val="0"/>
              </a:spcAft>
              <a:buNone/>
            </a:pPr>
            <a:r>
              <a:rPr lang="en-GB" dirty="0"/>
              <a:t>Overall ranking: 3rd</a:t>
            </a:r>
            <a:endParaRPr dirty="0"/>
          </a:p>
        </p:txBody>
      </p:sp>
      <p:pic>
        <p:nvPicPr>
          <p:cNvPr id="3" name="Picture 2">
            <a:extLst>
              <a:ext uri="{FF2B5EF4-FFF2-40B4-BE49-F238E27FC236}">
                <a16:creationId xmlns:a16="http://schemas.microsoft.com/office/drawing/2014/main" id="{69C241FA-24C5-65F7-7E68-50696EEE576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44709" y="1357500"/>
            <a:ext cx="4717289" cy="1027289"/>
          </a:xfrm>
          <a:prstGeom prst="rect">
            <a:avLst/>
          </a:prstGeom>
          <a:noFill/>
          <a:ln>
            <a:noFill/>
          </a:ln>
        </p:spPr>
      </p:pic>
      <p:pic>
        <p:nvPicPr>
          <p:cNvPr id="4" name="Picture 3" descr="World food company - Danone">
            <a:extLst>
              <a:ext uri="{FF2B5EF4-FFF2-40B4-BE49-F238E27FC236}">
                <a16:creationId xmlns:a16="http://schemas.microsoft.com/office/drawing/2014/main" id="{9E302857-840A-D534-57E6-058C292B029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19041" y="2758712"/>
            <a:ext cx="5768623" cy="12785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7"/>
          <p:cNvSpPr txBox="1"/>
          <p:nvPr/>
        </p:nvSpPr>
        <p:spPr>
          <a:xfrm>
            <a:off x="882000" y="1617659"/>
            <a:ext cx="738000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Competitor 3: </a:t>
            </a:r>
            <a:r>
              <a:rPr lang="en-IN" b="0" i="0" dirty="0" err="1">
                <a:solidFill>
                  <a:srgbClr val="202124"/>
                </a:solidFill>
                <a:effectLst/>
                <a:latin typeface="+mn-lt"/>
              </a:rPr>
              <a:t>Bikanervala</a:t>
            </a:r>
            <a:endParaRPr lang="en-GB" dirty="0">
              <a:latin typeface="+mn-lt"/>
            </a:endParaRPr>
          </a:p>
          <a:p>
            <a:pPr marL="0" lvl="0" indent="0" algn="l" rtl="0">
              <a:spcBef>
                <a:spcPts val="0"/>
              </a:spcBef>
              <a:spcAft>
                <a:spcPts val="0"/>
              </a:spcAft>
              <a:buNone/>
            </a:pPr>
            <a:r>
              <a:rPr lang="en-GB" dirty="0"/>
              <a:t>URL: </a:t>
            </a:r>
            <a:r>
              <a:rPr lang="en-GB" dirty="0">
                <a:hlinkClick r:id="rId3"/>
              </a:rPr>
              <a:t>https://bikanervala.com/</a:t>
            </a:r>
            <a:endParaRPr lang="en-GB" dirty="0"/>
          </a:p>
          <a:p>
            <a:pPr marL="0" lvl="0" indent="0" algn="l" rtl="0">
              <a:spcBef>
                <a:spcPts val="0"/>
              </a:spcBef>
              <a:spcAft>
                <a:spcPts val="0"/>
              </a:spcAft>
              <a:buNone/>
            </a:pPr>
            <a:r>
              <a:rPr lang="en-GB" dirty="0"/>
              <a:t>Founded year: 1950 </a:t>
            </a:r>
          </a:p>
          <a:p>
            <a:pPr marL="0" lvl="0" indent="0" algn="l" rtl="0">
              <a:spcBef>
                <a:spcPts val="0"/>
              </a:spcBef>
              <a:spcAft>
                <a:spcPts val="0"/>
              </a:spcAft>
              <a:buNone/>
            </a:pPr>
            <a:r>
              <a:rPr lang="en-GB" dirty="0"/>
              <a:t>Top investors: Not known</a:t>
            </a:r>
          </a:p>
          <a:p>
            <a:pPr marL="0" lvl="0" indent="0" algn="l" rtl="0">
              <a:spcBef>
                <a:spcPts val="0"/>
              </a:spcBef>
              <a:spcAft>
                <a:spcPts val="0"/>
              </a:spcAft>
              <a:buNone/>
            </a:pPr>
            <a:r>
              <a:rPr lang="en-US" dirty="0"/>
              <a:t>USP: Good quality, fresh, hygienic and tasty Indian sweets and snacks.</a:t>
            </a:r>
          </a:p>
          <a:p>
            <a:pPr marL="0" lvl="0" indent="0" algn="l" rtl="0">
              <a:spcBef>
                <a:spcPts val="0"/>
              </a:spcBef>
              <a:spcAft>
                <a:spcPts val="0"/>
              </a:spcAft>
              <a:buNone/>
            </a:pPr>
            <a:r>
              <a:rPr lang="en-US" dirty="0"/>
              <a:t>Communication: Attracting large number of audience by funny memes/emojis, relatable content, brand tips and tricks.</a:t>
            </a:r>
          </a:p>
          <a:p>
            <a:pPr marL="0" lvl="0" indent="0" algn="l" rtl="0">
              <a:spcBef>
                <a:spcPts val="0"/>
              </a:spcBef>
              <a:spcAft>
                <a:spcPts val="0"/>
              </a:spcAft>
              <a:buNone/>
            </a:pPr>
            <a:r>
              <a:rPr lang="en-US" dirty="0"/>
              <a:t>Overall ranking: 5th</a:t>
            </a:r>
          </a:p>
        </p:txBody>
      </p:sp>
      <p:pic>
        <p:nvPicPr>
          <p:cNvPr id="2" name="Picture 1">
            <a:extLst>
              <a:ext uri="{FF2B5EF4-FFF2-40B4-BE49-F238E27FC236}">
                <a16:creationId xmlns:a16="http://schemas.microsoft.com/office/drawing/2014/main" id="{EC1BAE01-22BA-411E-0B34-BE9EFCDB8F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09244" y="1409700"/>
            <a:ext cx="4852756" cy="1162050"/>
          </a:xfrm>
          <a:prstGeom prst="rect">
            <a:avLst/>
          </a:prstGeom>
          <a:noFill/>
          <a:ln>
            <a:noFill/>
          </a:ln>
        </p:spPr>
      </p:pic>
    </p:spTree>
    <p:extLst>
      <p:ext uri="{BB962C8B-B14F-4D97-AF65-F5344CB8AC3E}">
        <p14:creationId xmlns:p14="http://schemas.microsoft.com/office/powerpoint/2010/main" val="595907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869300" y="109552"/>
            <a:ext cx="4255855" cy="4924395"/>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SzPts val="1400"/>
              <a:buFont typeface="Arial" panose="020B0604020202020204" pitchFamily="34" charset="0"/>
              <a:buChar char="●"/>
            </a:pPr>
            <a:r>
              <a:rPr lang="en-GB" b="1" dirty="0"/>
              <a:t>Buyer's/Audience's Persona:</a:t>
            </a:r>
            <a:r>
              <a:rPr lang="en-GB" dirty="0"/>
              <a:t> Clearly define the target audience for the chosen brand. Consider demographics, psychographics, </a:t>
            </a:r>
            <a:r>
              <a:rPr lang="en-GB" dirty="0" err="1"/>
              <a:t>behaviors</a:t>
            </a:r>
            <a:r>
              <a:rPr lang="en-GB" dirty="0"/>
              <a:t>, and interests.</a:t>
            </a:r>
          </a:p>
          <a:p>
            <a:pPr marL="0" lvl="0" indent="0" algn="l" rtl="0">
              <a:spcBef>
                <a:spcPts val="0"/>
              </a:spcBef>
              <a:spcAft>
                <a:spcPts val="0"/>
              </a:spcAft>
              <a:buNone/>
            </a:pPr>
            <a:endParaRPr lang="en-GB" dirty="0"/>
          </a:p>
          <a:p>
            <a:pPr marL="0" lvl="0" indent="0" algn="l" rtl="0">
              <a:spcBef>
                <a:spcPts val="0"/>
              </a:spcBef>
              <a:spcAft>
                <a:spcPts val="0"/>
              </a:spcAft>
              <a:buNone/>
            </a:pPr>
            <a:r>
              <a:rPr lang="en-GB" b="1" dirty="0"/>
              <a:t>Demographics:</a:t>
            </a:r>
          </a:p>
          <a:p>
            <a:pPr marL="285750" lvl="0" indent="-285750" algn="l" rtl="0">
              <a:spcBef>
                <a:spcPts val="0"/>
              </a:spcBef>
              <a:spcAft>
                <a:spcPts val="0"/>
              </a:spcAft>
              <a:buFont typeface="Arial" panose="020B0604020202020204" pitchFamily="34" charset="0"/>
              <a:buChar char="•"/>
            </a:pPr>
            <a:r>
              <a:rPr lang="en-GB" dirty="0"/>
              <a:t>7 to 40 years.</a:t>
            </a:r>
          </a:p>
          <a:p>
            <a:pPr marL="285750" lvl="0" indent="-285750" algn="l" rtl="0">
              <a:spcBef>
                <a:spcPts val="0"/>
              </a:spcBef>
              <a:spcAft>
                <a:spcPts val="0"/>
              </a:spcAft>
              <a:buFont typeface="Arial" panose="020B0604020202020204" pitchFamily="34" charset="0"/>
              <a:buChar char="•"/>
            </a:pPr>
            <a:r>
              <a:rPr lang="en-US" dirty="0"/>
              <a:t>Male &amp; female.</a:t>
            </a:r>
          </a:p>
          <a:p>
            <a:pPr marL="285750" lvl="0" indent="-285750" algn="l" rtl="0">
              <a:spcBef>
                <a:spcPts val="0"/>
              </a:spcBef>
              <a:spcAft>
                <a:spcPts val="0"/>
              </a:spcAft>
              <a:buFont typeface="Arial" panose="020B0604020202020204" pitchFamily="34" charset="0"/>
              <a:buChar char="•"/>
            </a:pPr>
            <a:r>
              <a:rPr lang="en-US" dirty="0"/>
              <a:t>May/may not.</a:t>
            </a:r>
          </a:p>
          <a:p>
            <a:pPr marL="285750" lvl="0" indent="-285750" algn="l" rtl="0">
              <a:spcBef>
                <a:spcPts val="0"/>
              </a:spcBef>
              <a:spcAft>
                <a:spcPts val="0"/>
              </a:spcAft>
              <a:buFont typeface="Arial" panose="020B0604020202020204" pitchFamily="34" charset="0"/>
              <a:buChar char="•"/>
            </a:pPr>
            <a:r>
              <a:rPr lang="en-US" dirty="0"/>
              <a:t>Married/unmarried.</a:t>
            </a:r>
          </a:p>
          <a:p>
            <a:pPr marL="285750" lvl="0" indent="-285750" algn="l" rtl="0">
              <a:spcBef>
                <a:spcPts val="0"/>
              </a:spcBef>
              <a:spcAft>
                <a:spcPts val="0"/>
              </a:spcAft>
              <a:buFont typeface="Arial" panose="020B0604020202020204" pitchFamily="34" charset="0"/>
              <a:buChar char="•"/>
            </a:pPr>
            <a:r>
              <a:rPr lang="en-US" dirty="0"/>
              <a:t>Metropolitan cities like Delhi, Mumbai &amp; Kolkata and tier 2 cities like Nagpur, etc..</a:t>
            </a:r>
          </a:p>
          <a:p>
            <a:pPr marL="285750" lvl="0" indent="-285750" algn="l" rtl="0">
              <a:spcBef>
                <a:spcPts val="0"/>
              </a:spcBef>
              <a:spcAft>
                <a:spcPts val="0"/>
              </a:spcAft>
              <a:buFont typeface="Arial" panose="020B0604020202020204" pitchFamily="34" charset="0"/>
              <a:buChar char="•"/>
            </a:pPr>
            <a:r>
              <a:rPr lang="en-US" dirty="0"/>
              <a:t>Rs. 5 LPA to </a:t>
            </a:r>
            <a:r>
              <a:rPr lang="en-US" dirty="0" err="1"/>
              <a:t>rs</a:t>
            </a:r>
            <a:r>
              <a:rPr lang="en-US" dirty="0"/>
              <a:t>. 30 LPA.</a:t>
            </a:r>
          </a:p>
          <a:p>
            <a:pPr marL="285750" lvl="0" indent="-285750" algn="l" rtl="0">
              <a:spcBef>
                <a:spcPts val="0"/>
              </a:spcBef>
              <a:spcAft>
                <a:spcPts val="0"/>
              </a:spcAft>
              <a:buFont typeface="Arial" panose="020B0604020202020204" pitchFamily="34" charset="0"/>
              <a:buChar char="•"/>
            </a:pPr>
            <a:r>
              <a:rPr lang="en-US" dirty="0"/>
              <a:t>Audience from illiteracy level to the higher level of educational qualified can afford this.</a:t>
            </a:r>
          </a:p>
          <a:p>
            <a:pPr lvl="0" algn="l" rtl="0">
              <a:spcBef>
                <a:spcPts val="0"/>
              </a:spcBef>
              <a:spcAft>
                <a:spcPts val="0"/>
              </a:spcAft>
            </a:pPr>
            <a:r>
              <a:rPr lang="en-US" b="0" i="0" dirty="0" err="1">
                <a:solidFill>
                  <a:srgbClr val="222222"/>
                </a:solidFill>
                <a:effectLst/>
                <a:latin typeface="+mn-lt"/>
              </a:rPr>
              <a:t>Haldiram’s</a:t>
            </a:r>
            <a:r>
              <a:rPr lang="en-US" b="0" i="0" dirty="0">
                <a:solidFill>
                  <a:srgbClr val="222222"/>
                </a:solidFill>
                <a:effectLst/>
                <a:latin typeface="+mn-lt"/>
              </a:rPr>
              <a:t> mainly targets middle and upper-middle-class Indian consumers. The target demographic consists of young adults and families who want to enjoy traditional Indian snacks and sweets in an affordable price range. The company also targets foreign customers interested in experiencing authentic Indian food.</a:t>
            </a:r>
            <a:endParaRPr lang="en-US" dirty="0">
              <a:latin typeface="+mn-lt"/>
            </a:endParaRPr>
          </a:p>
        </p:txBody>
      </p:sp>
      <p:pic>
        <p:nvPicPr>
          <p:cNvPr id="2052" name="Picture 4" descr="6 Factors to Consider When Building Your Buyer Personas">
            <a:extLst>
              <a:ext uri="{FF2B5EF4-FFF2-40B4-BE49-F238E27FC236}">
                <a16:creationId xmlns:a16="http://schemas.microsoft.com/office/drawing/2014/main" id="{C00AEF0A-FF02-908A-410C-D3266222E56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25155" y="0"/>
            <a:ext cx="401884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330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766950" y="873463"/>
            <a:ext cx="76101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lang="en-US" sz="1900" dirty="0"/>
          </a:p>
        </p:txBody>
      </p:sp>
      <p:sp>
        <p:nvSpPr>
          <p:cNvPr id="86" name="Google Shape;86;p18"/>
          <p:cNvSpPr txBox="1"/>
          <p:nvPr/>
        </p:nvSpPr>
        <p:spPr>
          <a:xfrm>
            <a:off x="882000" y="3662"/>
            <a:ext cx="7380000" cy="5139838"/>
          </a:xfrm>
          <a:prstGeom prst="rect">
            <a:avLst/>
          </a:prstGeom>
          <a:noFill/>
          <a:ln>
            <a:noFill/>
          </a:ln>
        </p:spPr>
        <p:txBody>
          <a:bodyPr spcFirstLastPara="1" wrap="square" lIns="91425" tIns="91425" rIns="91425" bIns="91425" anchor="t" anchorCtr="0">
            <a:spAutoFit/>
          </a:bodyPr>
          <a:lstStyle/>
          <a:p>
            <a:pPr algn="l"/>
            <a:r>
              <a:rPr lang="en-IN" b="1" dirty="0"/>
              <a:t>Professional information:</a:t>
            </a:r>
          </a:p>
          <a:p>
            <a:pPr marL="285750" indent="-285750" algn="l">
              <a:buFont typeface="Arial" panose="020B0604020202020204" pitchFamily="34" charset="0"/>
              <a:buChar char="•"/>
            </a:pPr>
            <a:r>
              <a:rPr lang="en-IN" dirty="0"/>
              <a:t>Students, government or private employee, employer, retired and households.</a:t>
            </a:r>
          </a:p>
          <a:p>
            <a:pPr marL="285750" indent="-285750" algn="l">
              <a:buFont typeface="Arial" panose="020B0604020202020204" pitchFamily="34" charset="0"/>
              <a:buChar char="•"/>
            </a:pPr>
            <a:r>
              <a:rPr lang="en-US" dirty="0">
                <a:solidFill>
                  <a:srgbClr val="040C28"/>
                </a:solidFill>
                <a:latin typeface="+mn-lt"/>
              </a:rPr>
              <a:t>K</a:t>
            </a:r>
            <a:r>
              <a:rPr lang="en-US" b="0" i="0" dirty="0">
                <a:solidFill>
                  <a:srgbClr val="040C28"/>
                </a:solidFill>
                <a:effectLst/>
                <a:latin typeface="+mn-lt"/>
              </a:rPr>
              <a:t>nowledge-based, skill-based, entrepreneur-based, and freelance.</a:t>
            </a:r>
          </a:p>
          <a:p>
            <a:pPr marL="285750" indent="-285750" algn="l">
              <a:buFont typeface="Arial" panose="020B0604020202020204" pitchFamily="34" charset="0"/>
              <a:buChar char="•"/>
            </a:pPr>
            <a:r>
              <a:rPr lang="en-US" dirty="0">
                <a:solidFill>
                  <a:srgbClr val="040C28"/>
                </a:solidFill>
                <a:latin typeface="+mj-lt"/>
              </a:rPr>
              <a:t>F</a:t>
            </a:r>
            <a:r>
              <a:rPr lang="en-US" b="0" i="0" dirty="0">
                <a:solidFill>
                  <a:srgbClr val="040C28"/>
                </a:solidFill>
                <a:effectLst/>
                <a:latin typeface="+mj-lt"/>
              </a:rPr>
              <a:t>irm revenue ranging from $1 million to over $40 million</a:t>
            </a:r>
            <a:r>
              <a:rPr lang="en-US" dirty="0">
                <a:solidFill>
                  <a:srgbClr val="4D5156"/>
                </a:solidFill>
                <a:latin typeface="+mj-lt"/>
              </a:rPr>
              <a:t>.</a:t>
            </a:r>
          </a:p>
          <a:p>
            <a:pPr marL="285750" indent="-285750" algn="l">
              <a:buFont typeface="Arial" panose="020B0604020202020204" pitchFamily="34" charset="0"/>
              <a:buChar char="•"/>
            </a:pPr>
            <a:r>
              <a:rPr lang="en-US" dirty="0">
                <a:solidFill>
                  <a:srgbClr val="040C28"/>
                </a:solidFill>
                <a:latin typeface="+mn-lt"/>
              </a:rPr>
              <a:t>P</a:t>
            </a:r>
            <a:r>
              <a:rPr lang="en-US" b="0" i="0" dirty="0">
                <a:solidFill>
                  <a:srgbClr val="040C28"/>
                </a:solidFill>
                <a:effectLst/>
                <a:latin typeface="+mn-lt"/>
              </a:rPr>
              <a:t>rimary, secondary, tertiary and quaternary</a:t>
            </a:r>
            <a:r>
              <a:rPr lang="en-US" b="0" i="0" dirty="0">
                <a:solidFill>
                  <a:srgbClr val="4D5156"/>
                </a:solidFill>
                <a:effectLst/>
                <a:latin typeface="+mn-lt"/>
              </a:rPr>
              <a:t>.</a:t>
            </a:r>
          </a:p>
          <a:p>
            <a:pPr marL="285750" indent="-285750" algn="l">
              <a:buFont typeface="Arial" panose="020B0604020202020204" pitchFamily="34" charset="0"/>
              <a:buChar char="•"/>
            </a:pPr>
            <a:endParaRPr lang="en-US" dirty="0">
              <a:solidFill>
                <a:srgbClr val="4D5156"/>
              </a:solidFill>
              <a:latin typeface="+mn-lt"/>
            </a:endParaRPr>
          </a:p>
          <a:p>
            <a:pPr algn="l"/>
            <a:r>
              <a:rPr lang="en-US" b="1" i="0" dirty="0">
                <a:solidFill>
                  <a:schemeClr val="tx1"/>
                </a:solidFill>
                <a:effectLst/>
                <a:latin typeface="+mn-lt"/>
              </a:rPr>
              <a:t>Values &amp; fears:</a:t>
            </a:r>
          </a:p>
          <a:p>
            <a:pPr marL="285750" indent="-285750">
              <a:buFont typeface="Arial" panose="020B0604020202020204" pitchFamily="34" charset="0"/>
              <a:buChar char="•"/>
            </a:pPr>
            <a:r>
              <a:rPr lang="en-US" b="0" i="0" dirty="0">
                <a:solidFill>
                  <a:srgbClr val="040C28"/>
                </a:solidFill>
                <a:effectLst/>
                <a:latin typeface="+mj-lt"/>
              </a:rPr>
              <a:t>The customer </a:t>
            </a:r>
            <a:r>
              <a:rPr lang="en-US" dirty="0">
                <a:solidFill>
                  <a:srgbClr val="040C28"/>
                </a:solidFill>
                <a:latin typeface="+mj-lt"/>
              </a:rPr>
              <a:t>value is defined as h</a:t>
            </a:r>
            <a:r>
              <a:rPr lang="en-US" b="0" i="0" dirty="0">
                <a:solidFill>
                  <a:srgbClr val="040C28"/>
                </a:solidFill>
                <a:effectLst/>
                <a:latin typeface="+mj-lt"/>
              </a:rPr>
              <a:t>ow much a product or service is worth to him/her.</a:t>
            </a:r>
          </a:p>
          <a:p>
            <a:pPr marL="285750" indent="-285750">
              <a:buFont typeface="Arial" panose="020B0604020202020204" pitchFamily="34" charset="0"/>
              <a:buChar char="•"/>
            </a:pPr>
            <a:r>
              <a:rPr lang="en-US" b="0" i="0" dirty="0">
                <a:solidFill>
                  <a:srgbClr val="040C28"/>
                </a:solidFill>
                <a:effectLst/>
                <a:latin typeface="+mj-lt"/>
              </a:rPr>
              <a:t>Health (</a:t>
            </a:r>
            <a:r>
              <a:rPr lang="en-US" b="0" i="0" dirty="0" err="1">
                <a:solidFill>
                  <a:srgbClr val="040C28"/>
                </a:solidFill>
                <a:effectLst/>
                <a:latin typeface="+mj-lt"/>
              </a:rPr>
              <a:t>eg.</a:t>
            </a:r>
            <a:r>
              <a:rPr lang="en-US" b="0" i="0" dirty="0">
                <a:solidFill>
                  <a:srgbClr val="040C28"/>
                </a:solidFill>
                <a:effectLst/>
                <a:latin typeface="+mj-lt"/>
              </a:rPr>
              <a:t>, calories, special diet needs)</a:t>
            </a:r>
            <a:r>
              <a:rPr lang="en-US" dirty="0">
                <a:solidFill>
                  <a:srgbClr val="4D5156"/>
                </a:solidFill>
                <a:latin typeface="+mj-lt"/>
              </a:rPr>
              <a:t>,</a:t>
            </a:r>
            <a:r>
              <a:rPr lang="en-US" dirty="0">
                <a:solidFill>
                  <a:srgbClr val="040C28"/>
                </a:solidFill>
                <a:latin typeface="+mj-lt"/>
              </a:rPr>
              <a:t>t</a:t>
            </a:r>
            <a:r>
              <a:rPr lang="en-US" b="0" i="0" dirty="0">
                <a:solidFill>
                  <a:srgbClr val="040C28"/>
                </a:solidFill>
                <a:effectLst/>
                <a:latin typeface="+mj-lt"/>
              </a:rPr>
              <a:t>aste/preferences (</a:t>
            </a:r>
            <a:r>
              <a:rPr lang="en-US" b="0" i="0" dirty="0" err="1">
                <a:solidFill>
                  <a:srgbClr val="040C28"/>
                </a:solidFill>
                <a:effectLst/>
                <a:latin typeface="+mj-lt"/>
              </a:rPr>
              <a:t>eg.</a:t>
            </a:r>
            <a:r>
              <a:rPr lang="en-US" b="0" i="0" dirty="0">
                <a:solidFill>
                  <a:srgbClr val="040C28"/>
                </a:solidFill>
                <a:effectLst/>
                <a:latin typeface="+mj-lt"/>
              </a:rPr>
              <a:t>, flavor, texture) and</a:t>
            </a:r>
            <a:r>
              <a:rPr lang="en-US" b="0" i="0" dirty="0">
                <a:solidFill>
                  <a:srgbClr val="4D5156"/>
                </a:solidFill>
                <a:effectLst/>
                <a:latin typeface="+mj-lt"/>
              </a:rPr>
              <a:t> </a:t>
            </a:r>
            <a:r>
              <a:rPr lang="en-US" dirty="0">
                <a:solidFill>
                  <a:srgbClr val="040C28"/>
                </a:solidFill>
                <a:latin typeface="+mj-lt"/>
              </a:rPr>
              <a:t>t</a:t>
            </a:r>
            <a:r>
              <a:rPr lang="en-US" b="0" i="0" dirty="0">
                <a:solidFill>
                  <a:srgbClr val="040C28"/>
                </a:solidFill>
                <a:effectLst/>
                <a:latin typeface="+mj-lt"/>
              </a:rPr>
              <a:t>ime (</a:t>
            </a:r>
            <a:r>
              <a:rPr lang="en-US" b="0" i="0" dirty="0" err="1">
                <a:solidFill>
                  <a:srgbClr val="040C28"/>
                </a:solidFill>
                <a:effectLst/>
                <a:latin typeface="+mj-lt"/>
              </a:rPr>
              <a:t>eg.</a:t>
            </a:r>
            <a:r>
              <a:rPr lang="en-US" b="0" i="0" dirty="0">
                <a:solidFill>
                  <a:srgbClr val="040C28"/>
                </a:solidFill>
                <a:effectLst/>
                <a:latin typeface="+mj-lt"/>
              </a:rPr>
              <a:t>, time to prepare, convenience).</a:t>
            </a:r>
          </a:p>
          <a:p>
            <a:pPr marL="285750" indent="-285750">
              <a:buFont typeface="Arial" panose="020B0604020202020204" pitchFamily="34" charset="0"/>
              <a:buChar char="•"/>
            </a:pPr>
            <a:r>
              <a:rPr lang="en-US" dirty="0">
                <a:solidFill>
                  <a:srgbClr val="040C28"/>
                </a:solidFill>
                <a:latin typeface="+mj-lt"/>
              </a:rPr>
              <a:t>Lack of budget.</a:t>
            </a:r>
          </a:p>
          <a:p>
            <a:pPr marL="285750" indent="-285750">
              <a:buFont typeface="Arial" panose="020B0604020202020204" pitchFamily="34" charset="0"/>
              <a:buChar char="•"/>
            </a:pPr>
            <a:r>
              <a:rPr lang="en-US" b="0" i="0" dirty="0">
                <a:solidFill>
                  <a:srgbClr val="202124"/>
                </a:solidFill>
                <a:effectLst/>
                <a:latin typeface="+mj-lt"/>
              </a:rPr>
              <a:t>Consumers make purchase decisions </a:t>
            </a:r>
            <a:r>
              <a:rPr lang="en-US" b="0" i="0" dirty="0">
                <a:solidFill>
                  <a:srgbClr val="040C28"/>
                </a:solidFill>
                <a:effectLst/>
                <a:latin typeface="+mj-lt"/>
              </a:rPr>
              <a:t>based on which available options best match their needs</a:t>
            </a:r>
            <a:r>
              <a:rPr lang="en-US" b="0" i="0" dirty="0">
                <a:solidFill>
                  <a:srgbClr val="202124"/>
                </a:solidFill>
                <a:effectLst/>
                <a:latin typeface="+mj-lt"/>
              </a:rPr>
              <a:t>, and to minimize the risk of investing poorly</a:t>
            </a:r>
            <a:r>
              <a:rPr lang="en-US" dirty="0">
                <a:solidFill>
                  <a:srgbClr val="202124"/>
                </a:solidFill>
                <a:latin typeface="+mj-lt"/>
              </a:rPr>
              <a:t>.</a:t>
            </a:r>
            <a:endParaRPr lang="en-US" i="0" dirty="0">
              <a:solidFill>
                <a:srgbClr val="040C28"/>
              </a:solidFill>
              <a:effectLst/>
              <a:latin typeface="+mj-lt"/>
            </a:endParaRPr>
          </a:p>
          <a:p>
            <a:endParaRPr lang="en-US" b="1" dirty="0">
              <a:solidFill>
                <a:srgbClr val="040C28"/>
              </a:solidFill>
              <a:latin typeface="+mj-lt"/>
            </a:endParaRPr>
          </a:p>
          <a:p>
            <a:r>
              <a:rPr lang="en-IN" b="1" dirty="0"/>
              <a:t>Psychographics: </a:t>
            </a:r>
            <a:r>
              <a:rPr lang="en-US" b="0" i="0" dirty="0" err="1">
                <a:solidFill>
                  <a:srgbClr val="222222"/>
                </a:solidFill>
                <a:effectLst/>
                <a:latin typeface="+mn-lt"/>
              </a:rPr>
              <a:t>Haldiram’s</a:t>
            </a:r>
            <a:r>
              <a:rPr lang="en-US" b="0" i="0" dirty="0">
                <a:solidFill>
                  <a:srgbClr val="222222"/>
                </a:solidFill>
                <a:effectLst/>
                <a:latin typeface="+mn-lt"/>
              </a:rPr>
              <a:t> is typically associated with quality, authenticity, and convenience. Its customers are mainly looking for convenience and the assurance of quality. </a:t>
            </a:r>
            <a:r>
              <a:rPr lang="en-US" b="0" i="0" dirty="0" err="1">
                <a:solidFill>
                  <a:srgbClr val="222222"/>
                </a:solidFill>
                <a:effectLst/>
                <a:latin typeface="+mn-lt"/>
              </a:rPr>
              <a:t>Haldiram’s</a:t>
            </a:r>
            <a:r>
              <a:rPr lang="en-US" b="0" i="0" dirty="0">
                <a:solidFill>
                  <a:srgbClr val="222222"/>
                </a:solidFill>
                <a:effectLst/>
                <a:latin typeface="+mn-lt"/>
              </a:rPr>
              <a:t> has successfully implemented a comprehensive marketing strategy to expand its reach and increase its market share. </a:t>
            </a:r>
          </a:p>
          <a:p>
            <a:r>
              <a:rPr lang="en-US" b="0" i="0" dirty="0">
                <a:solidFill>
                  <a:srgbClr val="222222"/>
                </a:solidFill>
                <a:effectLst/>
                <a:latin typeface="+mn-lt"/>
              </a:rPr>
              <a:t>This strategy includes:</a:t>
            </a:r>
          </a:p>
          <a:p>
            <a:pPr marL="285750" indent="-285750" algn="l">
              <a:buFont typeface="Arial" panose="020B0604020202020204" pitchFamily="34" charset="0"/>
              <a:buChar char="•"/>
            </a:pPr>
            <a:r>
              <a:rPr lang="en-US" dirty="0">
                <a:solidFill>
                  <a:srgbClr val="222222"/>
                </a:solidFill>
                <a:latin typeface="+mn-lt"/>
              </a:rPr>
              <a:t>F</a:t>
            </a:r>
            <a:r>
              <a:rPr lang="en-US" b="0" i="0" dirty="0">
                <a:solidFill>
                  <a:srgbClr val="222222"/>
                </a:solidFill>
                <a:effectLst/>
                <a:latin typeface="+mn-lt"/>
              </a:rPr>
              <a:t>ocusing on product quality and innovation.</a:t>
            </a:r>
          </a:p>
          <a:p>
            <a:pPr marL="285750" indent="-285750" algn="l">
              <a:buFont typeface="Arial" panose="020B0604020202020204" pitchFamily="34" charset="0"/>
              <a:buChar char="•"/>
            </a:pPr>
            <a:r>
              <a:rPr lang="en-US" dirty="0">
                <a:solidFill>
                  <a:srgbClr val="222222"/>
                </a:solidFill>
                <a:latin typeface="+mn-lt"/>
              </a:rPr>
              <a:t>O</a:t>
            </a:r>
            <a:r>
              <a:rPr lang="en-US" b="0" i="0" dirty="0">
                <a:solidFill>
                  <a:srgbClr val="222222"/>
                </a:solidFill>
                <a:effectLst/>
                <a:latin typeface="+mn-lt"/>
              </a:rPr>
              <a:t>ptimizing distribution channels and retail locations. </a:t>
            </a:r>
          </a:p>
          <a:p>
            <a:pPr marL="285750" indent="-285750" algn="l">
              <a:buFont typeface="Arial" panose="020B0604020202020204" pitchFamily="34" charset="0"/>
              <a:buChar char="•"/>
            </a:pPr>
            <a:r>
              <a:rPr lang="en-US" dirty="0">
                <a:solidFill>
                  <a:srgbClr val="222222"/>
                </a:solidFill>
                <a:latin typeface="+mn-lt"/>
              </a:rPr>
              <a:t>L</a:t>
            </a:r>
            <a:r>
              <a:rPr lang="en-US" b="0" i="0" dirty="0">
                <a:solidFill>
                  <a:srgbClr val="222222"/>
                </a:solidFill>
                <a:effectLst/>
                <a:latin typeface="+mn-lt"/>
              </a:rPr>
              <a:t>everaging advertising and sales promotion</a:t>
            </a:r>
            <a:r>
              <a:rPr lang="en-US" dirty="0">
                <a:solidFill>
                  <a:srgbClr val="222222"/>
                </a:solidFill>
                <a:latin typeface="+mn-lt"/>
              </a:rPr>
              <a:t>.</a:t>
            </a:r>
            <a:endParaRPr lang="en-US" b="0" i="0" dirty="0">
              <a:solidFill>
                <a:srgbClr val="222222"/>
              </a:solidFill>
              <a:effectLst/>
              <a:latin typeface="+mn-lt"/>
            </a:endParaRPr>
          </a:p>
          <a:p>
            <a:pPr marL="285750" indent="-285750" algn="l">
              <a:buFont typeface="Arial" panose="020B0604020202020204" pitchFamily="34" charset="0"/>
              <a:buChar char="•"/>
            </a:pPr>
            <a:r>
              <a:rPr lang="en-US" dirty="0">
                <a:solidFill>
                  <a:srgbClr val="222222"/>
                </a:solidFill>
                <a:latin typeface="+mn-lt"/>
              </a:rPr>
              <a:t>U</a:t>
            </a:r>
            <a:r>
              <a:rPr lang="en-US" b="0" i="0" dirty="0">
                <a:solidFill>
                  <a:srgbClr val="222222"/>
                </a:solidFill>
                <a:effectLst/>
                <a:latin typeface="+mn-lt"/>
              </a:rPr>
              <a:t>tilizing various pricing strategies.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2127</TotalTime>
  <Words>4670</Words>
  <Application>Microsoft Office PowerPoint</Application>
  <PresentationFormat>On-screen Show (16:9)</PresentationFormat>
  <Paragraphs>331</Paragraphs>
  <Slides>47</Slides>
  <Notes>47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arial</vt:lpstr>
      <vt:lpstr>Google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UDAY SHANKAR</cp:lastModifiedBy>
  <cp:revision>52</cp:revision>
  <dcterms:modified xsi:type="dcterms:W3CDTF">2023-09-07T18:52:03Z</dcterms:modified>
</cp:coreProperties>
</file>